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7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43" autoAdjust="0"/>
    <p:restoredTop sz="94647" autoAdjust="0"/>
  </p:normalViewPr>
  <p:slideViewPr>
    <p:cSldViewPr>
      <p:cViewPr varScale="1">
        <p:scale>
          <a:sx n="141" d="100"/>
          <a:sy n="141" d="100"/>
        </p:scale>
        <p:origin x="-10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9008F-EC35-4884-8F0A-34069903515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91B6-D858-41E9-98ED-E997806190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00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891B6-D858-41E9-98ED-E997806190F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36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172200"/>
            <a:ext cx="8229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33400" y="6324600"/>
            <a:ext cx="807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i="0" kern="1200" cap="small" baseline="0" dirty="0" smtClean="0">
                <a:solidFill>
                  <a:schemeClr val="tx2"/>
                </a:solidFill>
                <a:latin typeface="Century" pitchFamily="18" charset="0"/>
                <a:ea typeface="+mn-ea"/>
                <a:cs typeface="Times New Roman" pitchFamily="18" charset="0"/>
              </a:rPr>
              <a:t>Learning, Earning, and Investing for a New Generation © Council for Economic Education, New York, NY</a:t>
            </a:r>
            <a:endParaRPr lang="en-US" sz="1100" b="0" i="0" cap="small" baseline="0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Century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Lucida Grande"/>
        <a:buChar char="■"/>
        <a:defRPr sz="20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30090"/>
            <a:ext cx="7772400" cy="1470025"/>
          </a:xfrm>
        </p:spPr>
        <p:txBody>
          <a:bodyPr/>
          <a:lstStyle/>
          <a:p>
            <a:r>
              <a:rPr lang="en-US" cap="small" dirty="0" smtClean="0">
                <a:solidFill>
                  <a:schemeClr val="tx2"/>
                </a:solidFill>
              </a:rPr>
              <a:t>Why Save?</a:t>
            </a:r>
            <a:endParaRPr lang="en-US" cap="small" dirty="0">
              <a:solidFill>
                <a:schemeClr val="tx2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20618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09600" y="30524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0" y="15240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small" dirty="0" smtClean="0">
                <a:solidFill>
                  <a:schemeClr val="tx2"/>
                </a:solidFill>
                <a:latin typeface="New Century Schlbk"/>
                <a:cs typeface="New Century Schlbk"/>
              </a:rPr>
              <a:t>Lesson</a:t>
            </a:r>
            <a:r>
              <a:rPr lang="en-US" sz="2400" cap="small" dirty="0" smtClean="0">
                <a:solidFill>
                  <a:schemeClr val="tx2"/>
                </a:solidFill>
                <a:latin typeface="Century" pitchFamily="18" charset="0"/>
              </a:rPr>
              <a:t> 1</a:t>
            </a:r>
            <a:endParaRPr lang="en-US" sz="2400" cap="small" dirty="0">
              <a:solidFill>
                <a:schemeClr val="tx2"/>
              </a:solidFill>
              <a:latin typeface="Century" pitchFamily="18" charset="0"/>
            </a:endParaRPr>
          </a:p>
        </p:txBody>
      </p:sp>
      <p:pic>
        <p:nvPicPr>
          <p:cNvPr id="8" name="Picture 7" descr="4photo graphic-bl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104" y="3459480"/>
            <a:ext cx="6864096" cy="1722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0" dirty="0" smtClean="0">
                <a:latin typeface="B New Century Schlbk Bold"/>
                <a:cs typeface="B New Century Schlbk Bold"/>
              </a:rPr>
              <a:t>Disposable Income and Saving</a:t>
            </a:r>
            <a:endParaRPr lang="en-US" b="0" dirty="0">
              <a:latin typeface="B New Century Schlbk Bold"/>
              <a:cs typeface="B New Century Schlbk Bold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687763"/>
          </a:xfrm>
        </p:spPr>
        <p:txBody>
          <a:bodyPr/>
          <a:lstStyle/>
          <a:p>
            <a:r>
              <a:rPr lang="en-US" dirty="0" smtClean="0"/>
              <a:t>Disposable income = consumption + saving</a:t>
            </a:r>
          </a:p>
          <a:p>
            <a:r>
              <a:rPr lang="en-US" dirty="0" smtClean="0"/>
              <a:t>Saving = disposable income − consumption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1 – Why Save?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1.1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0" dirty="0" smtClean="0">
                <a:latin typeface="B New Century Schlbk Bold"/>
                <a:cs typeface="B New Century Schlbk Bold"/>
              </a:rPr>
              <a:t>Interest Earned on an Initial $100 Saved at 8% Interest Rate</a:t>
            </a:r>
            <a:endParaRPr lang="en-US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5953286"/>
              </p:ext>
            </p:extLst>
          </p:nvPr>
        </p:nvGraphicFramePr>
        <p:xfrm>
          <a:off x="457200" y="2362200"/>
          <a:ext cx="8229600" cy="358139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674974"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latin typeface="B New Century Schlbk Bold"/>
                          <a:cs typeface="B New Century Schlbk Bold"/>
                        </a:rPr>
                        <a:t>Year</a:t>
                      </a:r>
                      <a:endParaRPr lang="en-US" sz="1200" b="1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latin typeface="B New Century Schlbk Bold"/>
                          <a:cs typeface="B New Century Schlbk Bold"/>
                        </a:rPr>
                        <a:t>Simple </a:t>
                      </a:r>
                    </a:p>
                    <a:p>
                      <a:r>
                        <a:rPr lang="en-US" sz="1200" b="1" i="0" dirty="0" smtClean="0">
                          <a:latin typeface="B New Century Schlbk Bold"/>
                          <a:cs typeface="B New Century Schlbk Bold"/>
                        </a:rPr>
                        <a:t>Interest Adds</a:t>
                      </a:r>
                      <a:endParaRPr lang="en-US" sz="1200" b="1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latin typeface="B New Century Schlbk Bold"/>
                          <a:cs typeface="B New Century Schlbk Bold"/>
                        </a:rPr>
                        <a:t>Total Saving </a:t>
                      </a:r>
                    </a:p>
                    <a:p>
                      <a:r>
                        <a:rPr lang="en-US" sz="1200" b="1" i="0" dirty="0" smtClean="0">
                          <a:latin typeface="B New Century Schlbk Bold"/>
                          <a:cs typeface="B New Century Schlbk Bold"/>
                        </a:rPr>
                        <a:t>Using</a:t>
                      </a:r>
                      <a:r>
                        <a:rPr lang="en-US" sz="1200" b="1" i="0" baseline="0" dirty="0" smtClean="0">
                          <a:latin typeface="B New Century Schlbk Bold"/>
                          <a:cs typeface="B New Century Schlbk Bold"/>
                        </a:rPr>
                        <a:t> Simple Interest</a:t>
                      </a:r>
                      <a:endParaRPr lang="en-US" sz="1200" b="1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latin typeface="B New Century Schlbk Bold"/>
                          <a:cs typeface="B New Century Schlbk Bold"/>
                        </a:rPr>
                        <a:t>Compound Interest Adds</a:t>
                      </a:r>
                      <a:endParaRPr lang="en-US" sz="1200" b="1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latin typeface="B New Century Schlbk Bold"/>
                          <a:cs typeface="B New Century Schlbk Bold"/>
                        </a:rPr>
                        <a:t>Total Saving </a:t>
                      </a:r>
                    </a:p>
                    <a:p>
                      <a:r>
                        <a:rPr lang="en-US" sz="1200" b="1" i="0" dirty="0" smtClean="0">
                          <a:latin typeface="B New Century Schlbk Bold"/>
                          <a:cs typeface="B New Century Schlbk Bold"/>
                        </a:rPr>
                        <a:t>Using Compound</a:t>
                      </a:r>
                      <a:r>
                        <a:rPr lang="en-US" sz="1200" b="1" i="0" baseline="0" dirty="0" smtClean="0">
                          <a:latin typeface="B New Century Schlbk Bold"/>
                          <a:cs typeface="B New Century Schlbk Bold"/>
                        </a:rPr>
                        <a:t> Interest</a:t>
                      </a:r>
                      <a:endParaRPr lang="en-US" sz="1200" b="1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</a:tr>
              <a:tr h="322936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$8.00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$108.00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$8.00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$108.00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2936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$8.00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$116.00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$9.00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$117.00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2936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smtClean="0">
                          <a:latin typeface="Times New Roman" pitchFamily="18" charset="0"/>
                          <a:cs typeface="Times New Roman" pitchFamily="18" charset="0"/>
                        </a:rPr>
                        <a:t>$8.00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$124.00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$9.00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$126.00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2936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smtClean="0">
                          <a:latin typeface="Times New Roman" pitchFamily="18" charset="0"/>
                          <a:cs typeface="Times New Roman" pitchFamily="18" charset="0"/>
                        </a:rPr>
                        <a:t>$8.00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$132.00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$10.00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$136.00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2936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smtClean="0">
                          <a:latin typeface="Times New Roman" pitchFamily="18" charset="0"/>
                          <a:cs typeface="Times New Roman" pitchFamily="18" charset="0"/>
                        </a:rPr>
                        <a:t>$8.00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$140.00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$11.00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$147.00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2936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smtClean="0">
                          <a:latin typeface="Times New Roman" pitchFamily="18" charset="0"/>
                          <a:cs typeface="Times New Roman" pitchFamily="18" charset="0"/>
                        </a:rPr>
                        <a:t>$8.00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$148.00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$12.00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$159.00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2936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smtClean="0">
                          <a:latin typeface="Times New Roman" pitchFamily="18" charset="0"/>
                          <a:cs typeface="Times New Roman" pitchFamily="18" charset="0"/>
                        </a:rPr>
                        <a:t>$8.00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$156.00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$12.00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$171.00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2936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smtClean="0">
                          <a:latin typeface="Times New Roman" pitchFamily="18" charset="0"/>
                          <a:cs typeface="Times New Roman" pitchFamily="18" charset="0"/>
                        </a:rPr>
                        <a:t>$8.00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$164.00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$14.00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$185.00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2936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$8.00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$172.00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$15.00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$200.00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1 – Why Save?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1.2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84237"/>
            <a:ext cx="8229600" cy="1143000"/>
          </a:xfrm>
        </p:spPr>
        <p:txBody>
          <a:bodyPr/>
          <a:lstStyle/>
          <a:p>
            <a:r>
              <a:rPr lang="en-US" dirty="0" smtClean="0"/>
              <a:t>Calculating Simple Interest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027237"/>
            <a:ext cx="8229600" cy="3687763"/>
          </a:xfrm>
        </p:spPr>
        <p:txBody>
          <a:bodyPr/>
          <a:lstStyle/>
          <a:p>
            <a:r>
              <a:rPr lang="en-US" dirty="0" smtClean="0"/>
              <a:t>Interest = Principal (amount of initial saving) x Rate (of interest being paid on savings) </a:t>
            </a:r>
            <a:r>
              <a:rPr lang="en-US" dirty="0">
                <a:latin typeface="Arial"/>
                <a:cs typeface="Arial"/>
              </a:rPr>
              <a:t>x</a:t>
            </a:r>
            <a:r>
              <a:rPr lang="en-US" dirty="0" smtClean="0"/>
              <a:t> Time (in years)</a:t>
            </a:r>
          </a:p>
          <a:p>
            <a:r>
              <a:rPr lang="en-US" dirty="0" smtClean="0"/>
              <a:t>Example: Simple Interest at 8% for 3 years</a:t>
            </a:r>
          </a:p>
          <a:p>
            <a:r>
              <a:rPr lang="en-US" dirty="0" smtClean="0"/>
              <a:t>Interest = ($100) </a:t>
            </a:r>
            <a:r>
              <a:rPr lang="en-US" dirty="0" smtClean="0">
                <a:latin typeface="Arial"/>
                <a:cs typeface="Arial"/>
              </a:rPr>
              <a:t>x</a:t>
            </a:r>
            <a:r>
              <a:rPr lang="en-US" dirty="0" smtClean="0"/>
              <a:t> (0.08) </a:t>
            </a:r>
            <a:r>
              <a:rPr lang="en-US" dirty="0">
                <a:latin typeface="Arial"/>
                <a:cs typeface="Arial"/>
              </a:rPr>
              <a:t>x</a:t>
            </a:r>
            <a:r>
              <a:rPr lang="en-US" dirty="0" smtClean="0"/>
              <a:t> (3) = $24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1 – Why Save?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1.3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84237"/>
            <a:ext cx="8229600" cy="1143000"/>
          </a:xfrm>
        </p:spPr>
        <p:txBody>
          <a:bodyPr/>
          <a:lstStyle/>
          <a:p>
            <a:r>
              <a:rPr lang="en-US" dirty="0" smtClean="0"/>
              <a:t>The Rule of 72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027237"/>
            <a:ext cx="8229600" cy="3687763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The Rule of 72 is a simple way to illustrate the magic of compound interest.</a:t>
            </a:r>
          </a:p>
          <a:p>
            <a:r>
              <a:rPr lang="en-US" dirty="0" smtClean="0"/>
              <a:t>Rule of 72</a:t>
            </a:r>
          </a:p>
          <a:p>
            <a:pPr lvl="1"/>
            <a:r>
              <a:rPr lang="en-US" dirty="0" smtClean="0"/>
              <a:t>72 divided by the rate of interest = the number of years it will take for a saved amount to double when interest is allowed to compound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The Rule of 72 illustrates how quickly compound interest can make saved amounts grow.</a:t>
            </a:r>
          </a:p>
          <a:p>
            <a:r>
              <a:rPr lang="en-US" dirty="0" smtClean="0"/>
              <a:t>Example: Compound Interest at 8% for 9 years</a:t>
            </a:r>
          </a:p>
          <a:p>
            <a:pPr lvl="1"/>
            <a:r>
              <a:rPr lang="en-US" dirty="0" smtClean="0"/>
              <a:t>72 divided by 8 = nine years</a:t>
            </a:r>
          </a:p>
          <a:p>
            <a:pPr lvl="1"/>
            <a:r>
              <a:rPr lang="en-US" dirty="0" smtClean="0"/>
              <a:t>At the end of nine years, the initial saved amount of $100 has increased to $200 – double the initial amount.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1 – Why Save?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1.4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</TotalTime>
  <Words>327</Words>
  <Application>Microsoft Macintosh PowerPoint</Application>
  <PresentationFormat>On-screen Show (4:3)</PresentationFormat>
  <Paragraphs>80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Why Save?</vt:lpstr>
      <vt:lpstr>Disposable Income and Saving</vt:lpstr>
      <vt:lpstr>Interest Earned on an Initial $100 Saved at 8% Interest Rate</vt:lpstr>
      <vt:lpstr>Calculating Simple Interest</vt:lpstr>
      <vt:lpstr>The Rule of 72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Carey</dc:creator>
  <cp:lastModifiedBy>Michelle Eilers</cp:lastModifiedBy>
  <cp:revision>118</cp:revision>
  <dcterms:created xsi:type="dcterms:W3CDTF">2012-09-12T16:50:05Z</dcterms:created>
  <dcterms:modified xsi:type="dcterms:W3CDTF">2012-09-25T17:56:59Z</dcterms:modified>
</cp:coreProperties>
</file>