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68" r:id="rId2"/>
    <p:sldId id="260" r:id="rId3"/>
    <p:sldId id="261" r:id="rId4"/>
    <p:sldId id="262" r:id="rId5"/>
    <p:sldId id="263" r:id="rId6"/>
    <p:sldId id="264" r:id="rId7"/>
    <p:sldId id="265" r:id="rId8"/>
    <p:sldId id="266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43" autoAdjust="0"/>
    <p:restoredTop sz="94647" autoAdjust="0"/>
  </p:normalViewPr>
  <p:slideViewPr>
    <p:cSldViewPr>
      <p:cViewPr varScale="1">
        <p:scale>
          <a:sx n="141" d="100"/>
          <a:sy n="141" d="100"/>
        </p:scale>
        <p:origin x="-1096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09008F-EC35-4884-8F0A-34069903515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4891B6-D858-41E9-98ED-E997806190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4200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2954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438400"/>
            <a:ext cx="8229600" cy="3687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457200" y="6172200"/>
            <a:ext cx="82296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 userDrawn="1"/>
        </p:nvSpPr>
        <p:spPr>
          <a:xfrm>
            <a:off x="533400" y="6324600"/>
            <a:ext cx="8077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0" i="0" kern="1200" cap="small" baseline="0" dirty="0" smtClean="0">
                <a:solidFill>
                  <a:schemeClr val="tx2"/>
                </a:solidFill>
                <a:latin typeface="Century" pitchFamily="18" charset="0"/>
                <a:ea typeface="+mn-ea"/>
                <a:cs typeface="Times New Roman" pitchFamily="18" charset="0"/>
              </a:rPr>
              <a:t>Learning, Earning, and Investing for a New Generation © Council for Economic Education, New York, NY</a:t>
            </a:r>
            <a:endParaRPr lang="en-US" sz="1100" b="0" i="0" cap="small" baseline="0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000" b="1" kern="1200">
          <a:solidFill>
            <a:schemeClr val="tx1"/>
          </a:solidFill>
          <a:latin typeface="Century" pitchFamily="18" charset="0"/>
          <a:ea typeface="+mj-ea"/>
          <a:cs typeface="Times New Roman" pitchFamily="18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entury" pitchFamily="18" charset="0"/>
          <a:ea typeface="+mn-ea"/>
          <a:cs typeface="Times New Roman" pitchFamily="18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Lucida Grande"/>
        <a:buChar char="■"/>
        <a:defRPr sz="2000" kern="1200">
          <a:solidFill>
            <a:schemeClr val="tx1"/>
          </a:solidFill>
          <a:latin typeface="Century" pitchFamily="18" charset="0"/>
          <a:ea typeface="+mn-ea"/>
          <a:cs typeface="Times New Roman" pitchFamily="18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Century" pitchFamily="18" charset="0"/>
          <a:ea typeface="+mn-ea"/>
          <a:cs typeface="Times New Roman" pitchFamily="18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Century" pitchFamily="18" charset="0"/>
          <a:ea typeface="+mn-ea"/>
          <a:cs typeface="Times New Roman" pitchFamily="18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400" kern="1200">
          <a:solidFill>
            <a:schemeClr val="tx1"/>
          </a:solidFill>
          <a:latin typeface="Century" pitchFamily="18" charset="0"/>
          <a:ea typeface="+mn-ea"/>
          <a:cs typeface="Times New Roman" pitchFamily="18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30090"/>
            <a:ext cx="7772400" cy="1470025"/>
          </a:xfrm>
        </p:spPr>
        <p:txBody>
          <a:bodyPr/>
          <a:lstStyle/>
          <a:p>
            <a:r>
              <a:rPr lang="en-US" cap="small" dirty="0" smtClean="0">
                <a:solidFill>
                  <a:schemeClr val="tx2"/>
                </a:solidFill>
              </a:rPr>
              <a:t>Invest in Yourself</a:t>
            </a:r>
            <a:endParaRPr lang="en-US" cap="small" dirty="0">
              <a:solidFill>
                <a:schemeClr val="tx2"/>
              </a:solidFill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609600" y="2061865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609600" y="3052465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762000" y="1524000"/>
            <a:ext cx="2895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cap="small" dirty="0" smtClean="0">
                <a:solidFill>
                  <a:schemeClr val="tx2"/>
                </a:solidFill>
                <a:latin typeface="Century" pitchFamily="18" charset="0"/>
              </a:rPr>
              <a:t>Lesson 2</a:t>
            </a:r>
            <a:endParaRPr lang="en-US" sz="2400" cap="small" dirty="0">
              <a:solidFill>
                <a:schemeClr val="tx2"/>
              </a:solidFill>
              <a:latin typeface="Century" pitchFamily="18" charset="0"/>
            </a:endParaRPr>
          </a:p>
        </p:txBody>
      </p:sp>
      <p:pic>
        <p:nvPicPr>
          <p:cNvPr id="9" name="Picture 8" descr="4photo graphic-blk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3104" y="3459480"/>
            <a:ext cx="6864096" cy="17221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842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Human Capital Production Report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2027237"/>
            <a:ext cx="8229600" cy="3687763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  <a:buNone/>
            </a:pPr>
            <a:r>
              <a:rPr lang="en-US" dirty="0" smtClean="0"/>
              <a:t>Answers to the problems on Activity 2.1-A and 2.1-B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180 dimes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18,986 dimes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15 dimes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5,958 dimes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360 dimes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144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62000" y="38100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2 – Invest in Yourself</a:t>
            </a:r>
            <a:endParaRPr lang="en-US" sz="24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2.1</a:t>
            </a:r>
            <a:endParaRPr lang="en-US" sz="1000" cap="small" dirty="0"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Human Capital Production Report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144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Content Placeholder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02420618"/>
              </p:ext>
            </p:extLst>
          </p:nvPr>
        </p:nvGraphicFramePr>
        <p:xfrm>
          <a:off x="457200" y="1981200"/>
          <a:ext cx="8229600" cy="358139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81200"/>
                <a:gridCol w="1310640"/>
                <a:gridCol w="1645920"/>
                <a:gridCol w="1645920"/>
                <a:gridCol w="1645920"/>
              </a:tblGrid>
              <a:tr h="381000"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entury" pitchFamily="18" charset="0"/>
                        </a:rPr>
                        <a:t>Time</a:t>
                      </a:r>
                      <a:endParaRPr lang="en-US" dirty="0">
                        <a:latin typeface="Century" pitchFamily="18" charset="0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entury" pitchFamily="18" charset="0"/>
                        </a:rPr>
                        <a:t>Group A</a:t>
                      </a:r>
                      <a:endParaRPr lang="en-US" dirty="0">
                        <a:latin typeface="Century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entury" pitchFamily="18" charset="0"/>
                        </a:rPr>
                        <a:t>Group B</a:t>
                      </a:r>
                      <a:endParaRPr lang="en-US" dirty="0">
                        <a:latin typeface="Century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entury" pitchFamily="18" charset="0"/>
                        </a:rPr>
                        <a:t>Number </a:t>
                      </a:r>
                    </a:p>
                    <a:p>
                      <a:r>
                        <a:rPr lang="en-US" dirty="0" smtClean="0">
                          <a:latin typeface="Century" pitchFamily="18" charset="0"/>
                        </a:rPr>
                        <a:t>of Students</a:t>
                      </a:r>
                      <a:endParaRPr lang="en-US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entury" pitchFamily="18" charset="0"/>
                        </a:rPr>
                        <a:t>Number </a:t>
                      </a:r>
                    </a:p>
                    <a:p>
                      <a:r>
                        <a:rPr lang="en-US" dirty="0" smtClean="0">
                          <a:latin typeface="Century" pitchFamily="18" charset="0"/>
                        </a:rPr>
                        <a:t>of Correct Answers</a:t>
                      </a:r>
                      <a:endParaRPr lang="en-US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entury" pitchFamily="18" charset="0"/>
                        </a:rPr>
                        <a:t>Number </a:t>
                      </a:r>
                    </a:p>
                    <a:p>
                      <a:r>
                        <a:rPr lang="en-US" dirty="0" smtClean="0">
                          <a:latin typeface="Century" pitchFamily="18" charset="0"/>
                        </a:rPr>
                        <a:t>of </a:t>
                      </a:r>
                    </a:p>
                    <a:p>
                      <a:r>
                        <a:rPr lang="en-US" dirty="0" smtClean="0">
                          <a:latin typeface="Century" pitchFamily="18" charset="0"/>
                        </a:rPr>
                        <a:t>Students</a:t>
                      </a:r>
                      <a:endParaRPr lang="en-US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entury" pitchFamily="18" charset="0"/>
                        </a:rPr>
                        <a:t>Number </a:t>
                      </a:r>
                    </a:p>
                    <a:p>
                      <a:r>
                        <a:rPr lang="en-US" dirty="0" smtClean="0">
                          <a:latin typeface="Century" pitchFamily="18" charset="0"/>
                        </a:rPr>
                        <a:t>of Correct Answers</a:t>
                      </a:r>
                      <a:endParaRPr lang="en-US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entury" pitchFamily="18" charset="0"/>
                        </a:rPr>
                        <a:t>0 to 59 sec.</a:t>
                      </a:r>
                      <a:endParaRPr lang="en-US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46736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entury" pitchFamily="18" charset="0"/>
                        </a:rPr>
                        <a:t>60 to</a:t>
                      </a:r>
                      <a:r>
                        <a:rPr lang="en-US" baseline="0" dirty="0" smtClean="0">
                          <a:latin typeface="Century" pitchFamily="18" charset="0"/>
                        </a:rPr>
                        <a:t> 119 sec.</a:t>
                      </a:r>
                      <a:endParaRPr lang="en-US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4470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entury" pitchFamily="18" charset="0"/>
                        </a:rPr>
                        <a:t>120 to 179 sec.</a:t>
                      </a:r>
                      <a:endParaRPr lang="en-US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entury" pitchFamily="18" charset="0"/>
                        </a:rPr>
                        <a:t>180 to 239 sec.</a:t>
                      </a:r>
                      <a:endParaRPr lang="en-US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entury" pitchFamily="18" charset="0"/>
                        </a:rPr>
                        <a:t>240 to 299 sec.</a:t>
                      </a:r>
                      <a:endParaRPr lang="en-US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Century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62000" y="38100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2 – Invest in Yourself</a:t>
            </a:r>
            <a:endParaRPr lang="en-US" sz="24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2.2</a:t>
            </a:r>
            <a:endParaRPr lang="en-US" sz="1000" cap="small" dirty="0"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838200"/>
          </a:xfrm>
        </p:spPr>
        <p:txBody>
          <a:bodyPr>
            <a:noAutofit/>
          </a:bodyPr>
          <a:lstStyle/>
          <a:p>
            <a:r>
              <a:rPr lang="en-US" sz="2600" b="0" dirty="0" smtClean="0">
                <a:latin typeface="B New Century Schlbk Bold"/>
                <a:cs typeface="B New Century Schlbk Bold"/>
              </a:rPr>
              <a:t>Examples of Occupations and Human Capital</a:t>
            </a:r>
            <a:endParaRPr lang="en-US" sz="2600" b="0" dirty="0">
              <a:latin typeface="B New Century Schlbk Bold"/>
              <a:cs typeface="B New Century Schlbk Bold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798637"/>
            <a:ext cx="4038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dirty="0" smtClean="0">
                <a:latin typeface="B New Century Schlbk Bold"/>
                <a:cs typeface="B New Century Schlbk Bold"/>
              </a:rPr>
              <a:t>Examples of Occupations</a:t>
            </a:r>
          </a:p>
          <a:p>
            <a:r>
              <a:rPr lang="en-US" sz="2000" dirty="0" smtClean="0"/>
              <a:t>Automotive technician/ mechanic</a:t>
            </a:r>
          </a:p>
          <a:p>
            <a:r>
              <a:rPr lang="en-US" sz="2000" dirty="0" smtClean="0"/>
              <a:t>Carpenter</a:t>
            </a:r>
          </a:p>
          <a:p>
            <a:r>
              <a:rPr lang="en-US" sz="2000" dirty="0" smtClean="0"/>
              <a:t>Family doctor</a:t>
            </a:r>
          </a:p>
          <a:p>
            <a:r>
              <a:rPr lang="en-US" sz="2000" dirty="0" smtClean="0"/>
              <a:t>Graphic designer</a:t>
            </a:r>
          </a:p>
          <a:p>
            <a:r>
              <a:rPr lang="en-US" sz="2000" dirty="0" smtClean="0"/>
              <a:t>Interpreter</a:t>
            </a:r>
          </a:p>
          <a:p>
            <a:r>
              <a:rPr lang="en-US" sz="2000" dirty="0" smtClean="0"/>
              <a:t>Mechanical engineer</a:t>
            </a:r>
          </a:p>
          <a:p>
            <a:r>
              <a:rPr lang="en-US" sz="2000" dirty="0" smtClean="0"/>
              <a:t>Retail Sales clerk</a:t>
            </a:r>
            <a:endParaRPr lang="en-US" sz="2000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48200" y="1798637"/>
            <a:ext cx="4038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dirty="0" smtClean="0">
                <a:latin typeface="B New Century Schlbk Bold"/>
                <a:cs typeface="B New Century Schlbk Bold"/>
              </a:rPr>
              <a:t>Examples of Human Capital</a:t>
            </a:r>
          </a:p>
          <a:p>
            <a:r>
              <a:rPr lang="en-US" sz="2000" dirty="0" smtClean="0"/>
              <a:t>Ability to use special tools or equipment</a:t>
            </a:r>
          </a:p>
          <a:p>
            <a:r>
              <a:rPr lang="en-US" sz="2000" dirty="0" smtClean="0"/>
              <a:t>Apprenticeship</a:t>
            </a:r>
          </a:p>
          <a:p>
            <a:r>
              <a:rPr lang="en-US" sz="2000" dirty="0" smtClean="0"/>
              <a:t>Communication skills</a:t>
            </a:r>
          </a:p>
          <a:p>
            <a:r>
              <a:rPr lang="en-US" sz="2000" dirty="0" smtClean="0"/>
              <a:t>Community college or trade school</a:t>
            </a:r>
          </a:p>
          <a:p>
            <a:r>
              <a:rPr lang="en-US" sz="2000" dirty="0" smtClean="0"/>
              <a:t>Four-year college degree</a:t>
            </a:r>
          </a:p>
          <a:p>
            <a:r>
              <a:rPr lang="en-US" sz="2000" dirty="0" smtClean="0"/>
              <a:t>Mathematics skills</a:t>
            </a:r>
          </a:p>
          <a:p>
            <a:r>
              <a:rPr lang="en-US" sz="2000" dirty="0" smtClean="0"/>
              <a:t>Medical school</a:t>
            </a:r>
          </a:p>
          <a:p>
            <a:r>
              <a:rPr lang="en-US" sz="2000" dirty="0" smtClean="0"/>
              <a:t>Special certification</a:t>
            </a:r>
          </a:p>
          <a:p>
            <a:r>
              <a:rPr lang="en-US" sz="2000" dirty="0" smtClean="0"/>
              <a:t>Special license</a:t>
            </a:r>
            <a:endParaRPr lang="en-US" sz="2000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533400" y="9144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62000" y="38100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2 – Invest in Yourself</a:t>
            </a:r>
            <a:endParaRPr lang="en-US" sz="24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2.3</a:t>
            </a:r>
            <a:endParaRPr lang="en-US" sz="1000" cap="small" dirty="0"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736600"/>
            <a:ext cx="8229600" cy="1143000"/>
          </a:xfrm>
        </p:spPr>
        <p:txBody>
          <a:bodyPr>
            <a:normAutofit/>
          </a:bodyPr>
          <a:lstStyle/>
          <a:p>
            <a:r>
              <a:rPr lang="en-US" sz="2600" b="0" dirty="0" smtClean="0">
                <a:latin typeface="B New Century Schlbk Bold"/>
                <a:cs typeface="B New Century Schlbk Bold"/>
              </a:rPr>
              <a:t>Connecting Occupations and Human Capital</a:t>
            </a:r>
            <a:endParaRPr lang="en-US" sz="2600" b="0" dirty="0">
              <a:latin typeface="B New Century Schlbk Bold"/>
              <a:cs typeface="B New Century Schlbk Bold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144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</p:nvPr>
        </p:nvGraphicFramePr>
        <p:xfrm>
          <a:off x="457200" y="1879600"/>
          <a:ext cx="8229600" cy="397255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86000"/>
                <a:gridCol w="59436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entury" pitchFamily="18" charset="0"/>
                        </a:rPr>
                        <a:t>Examples of Occupations</a:t>
                      </a:r>
                      <a:endParaRPr lang="en-US" b="1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entury" pitchFamily="18" charset="0"/>
                        </a:rPr>
                        <a:t>Examples</a:t>
                      </a:r>
                      <a:r>
                        <a:rPr lang="en-US" b="1" baseline="0" dirty="0" smtClean="0">
                          <a:latin typeface="Century" pitchFamily="18" charset="0"/>
                        </a:rPr>
                        <a:t> of Human Capital</a:t>
                      </a:r>
                      <a:endParaRPr lang="en-US" b="1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entury" pitchFamily="18" charset="0"/>
                        </a:rPr>
                        <a:t>Automotive</a:t>
                      </a:r>
                      <a:r>
                        <a:rPr lang="en-US" sz="1400" baseline="0" dirty="0" smtClean="0">
                          <a:latin typeface="Century" pitchFamily="18" charset="0"/>
                        </a:rPr>
                        <a:t> technician/mechanic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entury" pitchFamily="18" charset="0"/>
                        </a:rPr>
                        <a:t>Mathematics and communications skills plus trade school, apprenticeship, and ability to work with special tools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entury" pitchFamily="18" charset="0"/>
                        </a:rPr>
                        <a:t>Carpenter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entury" pitchFamily="18" charset="0"/>
                        </a:rPr>
                        <a:t>Mathematics and communications skills plus trade school, apprenticeship,</a:t>
                      </a:r>
                      <a:r>
                        <a:rPr lang="en-US" sz="1400" baseline="0" dirty="0" smtClean="0">
                          <a:latin typeface="Century" pitchFamily="18" charset="0"/>
                        </a:rPr>
                        <a:t> and ability to work with special tools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entury" pitchFamily="18" charset="0"/>
                        </a:rPr>
                        <a:t>Family doctor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entury" pitchFamily="18" charset="0"/>
                        </a:rPr>
                        <a:t>Mathematics and communications skills plus medical school,</a:t>
                      </a:r>
                      <a:r>
                        <a:rPr lang="en-US" sz="1400" baseline="0" dirty="0" smtClean="0">
                          <a:latin typeface="Century" pitchFamily="18" charset="0"/>
                        </a:rPr>
                        <a:t> internship, residency, and ability to use special tools and equipment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entury" pitchFamily="18" charset="0"/>
                        </a:rPr>
                        <a:t>Graphic designer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entury" pitchFamily="18" charset="0"/>
                        </a:rPr>
                        <a:t>Mathematics and communications skills plus community college or trade school and ability to work with special tools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entury" pitchFamily="18" charset="0"/>
                        </a:rPr>
                        <a:t>Interpreter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entury" pitchFamily="18" charset="0"/>
                        </a:rPr>
                        <a:t>Mathematics and communications skills plus college degree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entury" pitchFamily="18" charset="0"/>
                        </a:rPr>
                        <a:t>Mechanical engineer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entury" pitchFamily="18" charset="0"/>
                        </a:rPr>
                        <a:t>Mathematics</a:t>
                      </a:r>
                      <a:r>
                        <a:rPr lang="en-US" sz="1400" baseline="0" dirty="0" smtClean="0">
                          <a:latin typeface="Century" pitchFamily="18" charset="0"/>
                        </a:rPr>
                        <a:t> and communications skills plus college degree and ability to work with special tools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entury" pitchFamily="18" charset="0"/>
                        </a:rPr>
                        <a:t>Retail sales clerk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entury" pitchFamily="18" charset="0"/>
                        </a:rPr>
                        <a:t>Mathematics and communications skills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62000" y="38100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2 – Invest in Yourself</a:t>
            </a:r>
            <a:endParaRPr lang="en-US" sz="24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2.4</a:t>
            </a:r>
            <a:endParaRPr lang="en-US" sz="1000" cap="small" dirty="0"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736600"/>
            <a:ext cx="8229600" cy="1143000"/>
          </a:xfrm>
        </p:spPr>
        <p:txBody>
          <a:bodyPr>
            <a:normAutofit/>
          </a:bodyPr>
          <a:lstStyle/>
          <a:p>
            <a:r>
              <a:rPr lang="en-US" sz="3000" b="0" dirty="0" smtClean="0">
                <a:latin typeface="B New Century Schlbk Bold"/>
                <a:cs typeface="B New Century Schlbk Bold"/>
              </a:rPr>
              <a:t>Connecting Occupations and Wages</a:t>
            </a:r>
            <a:endParaRPr lang="en-US" sz="3000" b="0" dirty="0">
              <a:latin typeface="B New Century Schlbk Bold"/>
              <a:cs typeface="B New Century Schlbk Bold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144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</p:nvPr>
        </p:nvGraphicFramePr>
        <p:xfrm>
          <a:off x="457200" y="1879600"/>
          <a:ext cx="8229600" cy="2966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entury" pitchFamily="18" charset="0"/>
                        </a:rPr>
                        <a:t>Occupations</a:t>
                      </a:r>
                      <a:endParaRPr lang="en-US" b="1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entury" pitchFamily="18" charset="0"/>
                        </a:rPr>
                        <a:t>Median</a:t>
                      </a:r>
                      <a:r>
                        <a:rPr lang="en-US" b="1" baseline="0" dirty="0" smtClean="0">
                          <a:latin typeface="Century" pitchFamily="18" charset="0"/>
                        </a:rPr>
                        <a:t> Annual Wage</a:t>
                      </a:r>
                      <a:endParaRPr lang="en-US" b="1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Century" pitchFamily="18" charset="0"/>
                        </a:rPr>
                        <a:t>Automotive</a:t>
                      </a:r>
                      <a:r>
                        <a:rPr lang="en-US" sz="1800" baseline="0" dirty="0" smtClean="0">
                          <a:latin typeface="Century" pitchFamily="18" charset="0"/>
                        </a:rPr>
                        <a:t> technician/mechanic</a:t>
                      </a:r>
                      <a:endParaRPr lang="en-US" sz="18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Century" pitchFamily="18" charset="0"/>
                        </a:rPr>
                        <a:t>$35,110</a:t>
                      </a:r>
                      <a:endParaRPr lang="en-US" sz="18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Century" pitchFamily="18" charset="0"/>
                        </a:rPr>
                        <a:t>Carpenter</a:t>
                      </a:r>
                      <a:endParaRPr lang="en-US" sz="18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Century" pitchFamily="18" charset="0"/>
                        </a:rPr>
                        <a:t>$38,938</a:t>
                      </a:r>
                      <a:endParaRPr lang="en-US" sz="18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Century" pitchFamily="18" charset="0"/>
                        </a:rPr>
                        <a:t>Family doctor</a:t>
                      </a:r>
                      <a:endParaRPr lang="en-US" sz="18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Century" pitchFamily="18" charset="0"/>
                        </a:rPr>
                        <a:t>$153,510</a:t>
                      </a:r>
                      <a:endParaRPr lang="en-US" sz="18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Century" pitchFamily="18" charset="0"/>
                        </a:rPr>
                        <a:t>Graphic designer</a:t>
                      </a:r>
                      <a:endParaRPr lang="en-US" sz="18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Century" pitchFamily="18" charset="0"/>
                        </a:rPr>
                        <a:t>$42,400</a:t>
                      </a:r>
                      <a:endParaRPr lang="en-US" sz="18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Century" pitchFamily="18" charset="0"/>
                        </a:rPr>
                        <a:t>Interpreter</a:t>
                      </a:r>
                      <a:endParaRPr lang="en-US" sz="18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Century" pitchFamily="18" charset="0"/>
                        </a:rPr>
                        <a:t>$43,200</a:t>
                      </a:r>
                      <a:endParaRPr lang="en-US" sz="18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Century" pitchFamily="18" charset="0"/>
                        </a:rPr>
                        <a:t>Mechanical engineer</a:t>
                      </a:r>
                      <a:endParaRPr lang="en-US" sz="18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Century" pitchFamily="18" charset="0"/>
                        </a:rPr>
                        <a:t>$74,920</a:t>
                      </a:r>
                      <a:endParaRPr lang="en-US" sz="18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Century" pitchFamily="18" charset="0"/>
                        </a:rPr>
                        <a:t>Retail sales clerk</a:t>
                      </a:r>
                      <a:endParaRPr lang="en-US" sz="18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Century" pitchFamily="18" charset="0"/>
                        </a:rPr>
                        <a:t>$20,670</a:t>
                      </a:r>
                      <a:endParaRPr lang="en-US" sz="1800" dirty="0">
                        <a:latin typeface="Century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62000" y="38100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2 – Invest in Yourself</a:t>
            </a:r>
            <a:endParaRPr lang="en-US" sz="24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2.5</a:t>
            </a:r>
            <a:endParaRPr lang="en-US" sz="1000" cap="small" dirty="0"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919480"/>
            <a:ext cx="8229600" cy="1143000"/>
          </a:xfrm>
        </p:spPr>
        <p:txBody>
          <a:bodyPr>
            <a:normAutofit/>
          </a:bodyPr>
          <a:lstStyle/>
          <a:p>
            <a:r>
              <a:rPr lang="en-US" sz="3000" b="0" dirty="0" smtClean="0">
                <a:latin typeface="B New Century Schlbk Bold"/>
                <a:cs typeface="B New Century Schlbk Bold"/>
              </a:rPr>
              <a:t>Educational Attainment: Earnings and Unemployment Rate</a:t>
            </a:r>
            <a:endParaRPr lang="en-US" sz="3000" b="0" dirty="0">
              <a:latin typeface="B New Century Schlbk Bold"/>
              <a:cs typeface="B New Century Schlbk Bold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144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</p:nvPr>
        </p:nvGraphicFramePr>
        <p:xfrm>
          <a:off x="457200" y="2062480"/>
          <a:ext cx="8229600" cy="3235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267200"/>
                <a:gridCol w="2057400"/>
                <a:gridCol w="1905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entury" pitchFamily="18" charset="0"/>
                        </a:rPr>
                        <a:t>Educational Attainment Level</a:t>
                      </a:r>
                      <a:endParaRPr lang="en-US" b="1" dirty="0">
                        <a:latin typeface="Century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entury" pitchFamily="18" charset="0"/>
                        </a:rPr>
                        <a:t>Annual </a:t>
                      </a:r>
                    </a:p>
                    <a:p>
                      <a:pPr algn="ctr"/>
                      <a:r>
                        <a:rPr lang="en-US" b="1" dirty="0" smtClean="0">
                          <a:latin typeface="Century" pitchFamily="18" charset="0"/>
                        </a:rPr>
                        <a:t>Earnings</a:t>
                      </a:r>
                      <a:endParaRPr lang="en-US" b="1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entury" pitchFamily="18" charset="0"/>
                        </a:rPr>
                        <a:t>Unemployment</a:t>
                      </a:r>
                    </a:p>
                    <a:p>
                      <a:pPr algn="ctr"/>
                      <a:r>
                        <a:rPr lang="en-US" b="1" dirty="0" smtClean="0">
                          <a:latin typeface="Century" pitchFamily="18" charset="0"/>
                        </a:rPr>
                        <a:t>Rate</a:t>
                      </a:r>
                      <a:endParaRPr lang="en-US" b="1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Century" pitchFamily="18" charset="0"/>
                        </a:rPr>
                        <a:t>Less than a high school diploma</a:t>
                      </a:r>
                      <a:endParaRPr lang="en-US" sz="18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Century" pitchFamily="18" charset="0"/>
                        </a:rPr>
                        <a:t>$22,200</a:t>
                      </a:r>
                      <a:endParaRPr lang="en-US" sz="18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Century" pitchFamily="18" charset="0"/>
                        </a:rPr>
                        <a:t>14.9%</a:t>
                      </a:r>
                      <a:endParaRPr lang="en-US" sz="18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Century" pitchFamily="18" charset="0"/>
                        </a:rPr>
                        <a:t>High school</a:t>
                      </a:r>
                      <a:r>
                        <a:rPr lang="en-US" sz="1800" baseline="0" dirty="0" smtClean="0">
                          <a:latin typeface="Century" pitchFamily="18" charset="0"/>
                        </a:rPr>
                        <a:t> diploma or equivalent</a:t>
                      </a:r>
                      <a:endParaRPr lang="en-US" sz="18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Century" pitchFamily="18" charset="0"/>
                        </a:rPr>
                        <a:t>$31,300</a:t>
                      </a:r>
                      <a:endParaRPr lang="en-US" sz="18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Century" pitchFamily="18" charset="0"/>
                        </a:rPr>
                        <a:t>10.3%</a:t>
                      </a:r>
                      <a:endParaRPr lang="en-US" sz="18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Century" pitchFamily="18" charset="0"/>
                        </a:rPr>
                        <a:t>Associate’s degree</a:t>
                      </a:r>
                      <a:endParaRPr lang="en-US" sz="18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Century" pitchFamily="18" charset="0"/>
                        </a:rPr>
                        <a:t>$38,350</a:t>
                      </a:r>
                      <a:endParaRPr lang="en-US" sz="18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Century" pitchFamily="18" charset="0"/>
                        </a:rPr>
                        <a:t>7%</a:t>
                      </a:r>
                      <a:endParaRPr lang="en-US" sz="18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Century" pitchFamily="18" charset="0"/>
                        </a:rPr>
                        <a:t>Bachelor’s degree</a:t>
                      </a:r>
                      <a:endParaRPr lang="en-US" sz="18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Century" pitchFamily="18" charset="0"/>
                        </a:rPr>
                        <a:t>$51,900</a:t>
                      </a:r>
                      <a:endParaRPr lang="en-US" sz="18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Century" pitchFamily="18" charset="0"/>
                        </a:rPr>
                        <a:t>5.4%</a:t>
                      </a:r>
                      <a:endParaRPr lang="en-US" sz="18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Century" pitchFamily="18" charset="0"/>
                        </a:rPr>
                        <a:t>Master’s degree</a:t>
                      </a:r>
                      <a:endParaRPr lang="en-US" sz="18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Century" pitchFamily="18" charset="0"/>
                        </a:rPr>
                        <a:t>$63,600</a:t>
                      </a:r>
                      <a:endParaRPr lang="en-US" sz="18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Century" pitchFamily="18" charset="0"/>
                        </a:rPr>
                        <a:t>4.0%</a:t>
                      </a:r>
                      <a:endParaRPr lang="en-US" sz="18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Century" pitchFamily="18" charset="0"/>
                        </a:rPr>
                        <a:t>Professional degree</a:t>
                      </a:r>
                      <a:endParaRPr lang="en-US" sz="18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Century" pitchFamily="18" charset="0"/>
                        </a:rPr>
                        <a:t>$80,500</a:t>
                      </a:r>
                      <a:endParaRPr lang="en-US" sz="18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Century" pitchFamily="18" charset="0"/>
                        </a:rPr>
                        <a:t>2.4%</a:t>
                      </a:r>
                      <a:endParaRPr lang="en-US" sz="18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Century" pitchFamily="18" charset="0"/>
                        </a:rPr>
                        <a:t>Doctoral degree (Ph.D.)</a:t>
                      </a:r>
                      <a:endParaRPr lang="en-US" sz="18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Century" pitchFamily="18" charset="0"/>
                        </a:rPr>
                        <a:t>$77,500</a:t>
                      </a:r>
                      <a:endParaRPr lang="en-US" sz="18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Century" pitchFamily="18" charset="0"/>
                        </a:rPr>
                        <a:t>1.9%</a:t>
                      </a:r>
                      <a:endParaRPr lang="en-US" sz="1800" dirty="0">
                        <a:latin typeface="Century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57200" y="5334000"/>
            <a:ext cx="822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Century" pitchFamily="18" charset="0"/>
              </a:rPr>
              <a:t>Source: Bureau of Labor Statistics</a:t>
            </a:r>
          </a:p>
          <a:p>
            <a:r>
              <a:rPr lang="en-US" sz="1400" dirty="0" smtClean="0">
                <a:latin typeface="Century" pitchFamily="18" charset="0"/>
              </a:rPr>
              <a:t>2010 Annual averages for persons 25 and over; full-time wage and salary workers</a:t>
            </a:r>
            <a:endParaRPr lang="en-US" sz="1400" dirty="0">
              <a:latin typeface="Century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62000" y="38100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2 – Invest in Yourself</a:t>
            </a:r>
            <a:endParaRPr lang="en-US" sz="24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2.6</a:t>
            </a:r>
            <a:endParaRPr lang="en-US" sz="1000" cap="small" dirty="0"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143000"/>
          </a:xfrm>
        </p:spPr>
        <p:txBody>
          <a:bodyPr/>
          <a:lstStyle/>
          <a:p>
            <a:r>
              <a:rPr lang="en-US" b="0" dirty="0" smtClean="0">
                <a:latin typeface="B New Century Schlbk Bold"/>
                <a:cs typeface="B New Century Schlbk Bold"/>
              </a:rPr>
              <a:t>But Be Careful Out There</a:t>
            </a:r>
            <a:endParaRPr lang="en-US" b="0" dirty="0">
              <a:latin typeface="B New Century Schlbk Bold"/>
              <a:cs typeface="B New Century Schlbk Bold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114800"/>
          </a:xfrm>
        </p:spPr>
        <p:txBody>
          <a:bodyPr>
            <a:normAutofit fontScale="85000" lnSpcReduction="10000"/>
          </a:bodyPr>
          <a:lstStyle/>
          <a:p>
            <a:pPr>
              <a:spcAft>
                <a:spcPts val="600"/>
              </a:spcAft>
            </a:pPr>
            <a:r>
              <a:rPr lang="en-US" dirty="0" smtClean="0"/>
              <a:t>The Institute for College Access &amp; Success estimates that college graduates recently finished with an average of $25,250 in student-loan debt.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Average student-loan debt varies by state from a high of $31,048 to a low of $20,571.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Student-loan debt levels vary according to several factors including: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Differences in tuition costs and fees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Living expenses in the local area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Financial aid policies of colleges and universities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While investing in human capital usually pays off, it is smart to avoid accumulating high levels of student-loan debt.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144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62000" y="38100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2 – Invest in Yourself</a:t>
            </a:r>
            <a:endParaRPr lang="en-US" sz="24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2.7</a:t>
            </a:r>
            <a:endParaRPr lang="en-US" sz="1000" cap="small" dirty="0"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1441</TotalTime>
  <Words>546</Words>
  <Application>Microsoft Macintosh PowerPoint</Application>
  <PresentationFormat>On-screen Show (4:3)</PresentationFormat>
  <Paragraphs>131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Invest in Yourself</vt:lpstr>
      <vt:lpstr>Human Capital Production Report</vt:lpstr>
      <vt:lpstr>Human Capital Production Report</vt:lpstr>
      <vt:lpstr>Examples of Occupations and Human Capital</vt:lpstr>
      <vt:lpstr>Connecting Occupations and Human Capital</vt:lpstr>
      <vt:lpstr>Connecting Occupations and Wages</vt:lpstr>
      <vt:lpstr>Educational Attainment: Earnings and Unemployment Rate</vt:lpstr>
      <vt:lpstr>But Be Careful Out There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Carey</dc:creator>
  <cp:lastModifiedBy>Michelle Eilers</cp:lastModifiedBy>
  <cp:revision>118</cp:revision>
  <dcterms:created xsi:type="dcterms:W3CDTF">2012-09-12T16:50:05Z</dcterms:created>
  <dcterms:modified xsi:type="dcterms:W3CDTF">2012-09-25T17:57:35Z</dcterms:modified>
</cp:coreProperties>
</file>