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6" r:id="rId2"/>
    <p:sldId id="277" r:id="rId3"/>
    <p:sldId id="278" r:id="rId4"/>
    <p:sldId id="279" r:id="rId5"/>
    <p:sldId id="28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4647" autoAdjust="0"/>
  </p:normalViewPr>
  <p:slideViewPr>
    <p:cSldViewPr>
      <p:cViewPr varScale="1">
        <p:scale>
          <a:sx n="141" d="100"/>
          <a:sy n="141" d="100"/>
        </p:scale>
        <p:origin x="-109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9008F-EC35-4884-8F0A-34069903515C}" type="datetimeFigureOut">
              <a:rPr lang="en-US" smtClean="0"/>
              <a:pPr/>
              <a:t>9/25/12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891B6-D858-41E9-98ED-E997806190FA}" type="slidenum">
              <a:rPr lang="en-US" smtClean="0"/>
              <a:pPr/>
              <a:t>‹#›</a:t>
            </a:fld>
            <a:endParaRPr lang="en-US"/>
          </a:p>
        </p:txBody>
      </p:sp>
    </p:spTree>
    <p:extLst>
      <p:ext uri="{BB962C8B-B14F-4D97-AF65-F5344CB8AC3E}">
        <p14:creationId xmlns:p14="http://schemas.microsoft.com/office/powerpoint/2010/main" val="218420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95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438400"/>
            <a:ext cx="8229600" cy="3687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457200" y="61722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userDrawn="1"/>
        </p:nvSpPr>
        <p:spPr>
          <a:xfrm>
            <a:off x="533400" y="6324600"/>
            <a:ext cx="8077200" cy="261610"/>
          </a:xfrm>
          <a:prstGeom prst="rect">
            <a:avLst/>
          </a:prstGeom>
          <a:noFill/>
        </p:spPr>
        <p:txBody>
          <a:bodyPr wrap="square" rtlCol="0">
            <a:spAutoFit/>
          </a:bodyPr>
          <a:lstStyle/>
          <a:p>
            <a:pPr algn="ctr"/>
            <a:r>
              <a:rPr lang="en-US" sz="1100" b="0" i="0" kern="1200" cap="small" baseline="0" dirty="0" smtClean="0">
                <a:solidFill>
                  <a:schemeClr val="tx2"/>
                </a:solidFill>
                <a:latin typeface="Century" pitchFamily="18" charset="0"/>
                <a:ea typeface="+mn-ea"/>
                <a:cs typeface="Times New Roman" pitchFamily="18" charset="0"/>
              </a:rPr>
              <a:t>Learning, Earning, and Investing for a New Generation © Council for Economic Education, New York, NY</a:t>
            </a:r>
            <a:endParaRPr lang="en-US" sz="1100" b="0" i="0" cap="small" baseline="0" dirty="0">
              <a:solidFill>
                <a:schemeClr val="tx2"/>
              </a:solidFill>
              <a:latin typeface="Century"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000" b="1" kern="1200">
          <a:solidFill>
            <a:schemeClr val="tx1"/>
          </a:solidFill>
          <a:latin typeface="Century"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entury" pitchFamily="18" charset="0"/>
          <a:ea typeface="+mn-ea"/>
          <a:cs typeface="Times New Roman" pitchFamily="18" charset="0"/>
        </a:defRPr>
      </a:lvl1pPr>
      <a:lvl2pPr marL="742950" indent="-285750" algn="l" defTabSz="914400" rtl="0" eaLnBrk="1" latinLnBrk="0" hangingPunct="1">
        <a:spcBef>
          <a:spcPct val="20000"/>
        </a:spcBef>
        <a:buFont typeface="Lucida Grande"/>
        <a:buChar char="■"/>
        <a:defRPr sz="2000" kern="1200">
          <a:solidFill>
            <a:schemeClr val="tx1"/>
          </a:solidFill>
          <a:latin typeface="Century"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entury"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entury"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Century"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30090"/>
            <a:ext cx="7772400" cy="1470025"/>
          </a:xfrm>
        </p:spPr>
        <p:txBody>
          <a:bodyPr/>
          <a:lstStyle/>
          <a:p>
            <a:r>
              <a:rPr lang="en-US" cap="small" dirty="0" smtClean="0">
                <a:solidFill>
                  <a:schemeClr val="tx2"/>
                </a:solidFill>
              </a:rPr>
              <a:t>What Is A Bond?</a:t>
            </a:r>
            <a:endParaRPr lang="en-US" cap="small" dirty="0">
              <a:solidFill>
                <a:schemeClr val="tx2"/>
              </a:solidFill>
            </a:endParaRPr>
          </a:p>
        </p:txBody>
      </p:sp>
      <p:cxnSp>
        <p:nvCxnSpPr>
          <p:cNvPr id="4" name="Straight Connector 3"/>
          <p:cNvCxnSpPr/>
          <p:nvPr/>
        </p:nvCxnSpPr>
        <p:spPr>
          <a:xfrm>
            <a:off x="609600" y="2061865"/>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a:off x="609600" y="3052465"/>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762000" y="1524000"/>
            <a:ext cx="2895600" cy="461665"/>
          </a:xfrm>
          <a:prstGeom prst="rect">
            <a:avLst/>
          </a:prstGeom>
          <a:noFill/>
        </p:spPr>
        <p:txBody>
          <a:bodyPr wrap="square" rtlCol="0">
            <a:spAutoFit/>
          </a:bodyPr>
          <a:lstStyle/>
          <a:p>
            <a:r>
              <a:rPr lang="en-US" sz="2400" cap="small" dirty="0" smtClean="0">
                <a:solidFill>
                  <a:schemeClr val="tx2"/>
                </a:solidFill>
                <a:latin typeface="Century" pitchFamily="18" charset="0"/>
              </a:rPr>
              <a:t>Lesson 5</a:t>
            </a:r>
            <a:endParaRPr lang="en-US" sz="2400" cap="small" dirty="0">
              <a:solidFill>
                <a:schemeClr val="tx2"/>
              </a:solidFill>
              <a:latin typeface="Century" pitchFamily="18" charset="0"/>
            </a:endParaRPr>
          </a:p>
        </p:txBody>
      </p:sp>
      <p:pic>
        <p:nvPicPr>
          <p:cNvPr id="9" name="Picture 8" descr="4photo graphic-bl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104" y="3459480"/>
            <a:ext cx="6864096" cy="17221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1143000"/>
          </a:xfrm>
        </p:spPr>
        <p:txBody>
          <a:bodyPr>
            <a:normAutofit/>
          </a:bodyPr>
          <a:lstStyle/>
          <a:p>
            <a:r>
              <a:rPr lang="en-US" sz="3200" dirty="0" smtClean="0"/>
              <a:t>ONE YEAR LATER</a:t>
            </a:r>
            <a:endParaRPr lang="en-US" sz="3200"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15" name="Content Placeholder 14"/>
          <p:cNvGraphicFramePr>
            <a:graphicFrameLocks noGrp="1"/>
          </p:cNvGraphicFramePr>
          <p:nvPr>
            <p:ph idx="1"/>
            <p:extLst>
              <p:ext uri="{D42A27DB-BD31-4B8C-83A1-F6EECF244321}">
                <p14:modId xmlns:p14="http://schemas.microsoft.com/office/powerpoint/2010/main" val="3813839951"/>
              </p:ext>
            </p:extLst>
          </p:nvPr>
        </p:nvGraphicFramePr>
        <p:xfrm>
          <a:off x="457200" y="1676400"/>
          <a:ext cx="8229600" cy="4394200"/>
        </p:xfrm>
        <a:graphic>
          <a:graphicData uri="http://schemas.openxmlformats.org/drawingml/2006/table">
            <a:tbl>
              <a:tblPr firstRow="1" bandRow="1">
                <a:tableStyleId>{073A0DAA-6AF3-43AB-8588-CEC1D06C72B9}</a:tableStyleId>
              </a:tblPr>
              <a:tblGrid>
                <a:gridCol w="4114800"/>
                <a:gridCol w="4114800"/>
              </a:tblGrid>
              <a:tr h="370840">
                <a:tc>
                  <a:txBody>
                    <a:bodyPr/>
                    <a:lstStyle/>
                    <a:p>
                      <a:r>
                        <a:rPr lang="en-US" dirty="0" smtClean="0">
                          <a:latin typeface="Century" pitchFamily="18" charset="0"/>
                        </a:rPr>
                        <a:t>BORROWER</a:t>
                      </a:r>
                      <a:endParaRPr lang="en-US" dirty="0">
                        <a:latin typeface="Century" pitchFamily="18" charset="0"/>
                      </a:endParaRPr>
                    </a:p>
                  </a:txBody>
                  <a:tcPr/>
                </a:tc>
                <a:tc>
                  <a:txBody>
                    <a:bodyPr/>
                    <a:lstStyle/>
                    <a:p>
                      <a:r>
                        <a:rPr lang="en-US" dirty="0" smtClean="0">
                          <a:latin typeface="Century" pitchFamily="18" charset="0"/>
                        </a:rPr>
                        <a:t>AFTER ONE YEAR</a:t>
                      </a:r>
                      <a:endParaRPr lang="en-US" dirty="0">
                        <a:latin typeface="Century" pitchFamily="18" charset="0"/>
                      </a:endParaRPr>
                    </a:p>
                  </a:txBody>
                  <a:tcPr/>
                </a:tc>
              </a:tr>
              <a:tr h="370840">
                <a:tc>
                  <a:txBody>
                    <a:bodyPr/>
                    <a:lstStyle/>
                    <a:p>
                      <a:r>
                        <a:rPr lang="en-US" sz="1300" dirty="0" smtClean="0">
                          <a:latin typeface="Century" pitchFamily="18" charset="0"/>
                        </a:rPr>
                        <a:t>You</a:t>
                      </a:r>
                      <a:r>
                        <a:rPr lang="en-US" sz="1300" baseline="0" dirty="0" smtClean="0">
                          <a:latin typeface="Century" pitchFamily="18" charset="0"/>
                        </a:rPr>
                        <a:t> are trying to raise $300 to buy a new bike in order to expand your already successful paper route.</a:t>
                      </a:r>
                      <a:endParaRPr lang="en-US" sz="1300" dirty="0">
                        <a:latin typeface="Century" pitchFamily="18" charset="0"/>
                      </a:endParaRPr>
                    </a:p>
                  </a:txBody>
                  <a:tcPr>
                    <a:noFill/>
                  </a:tcPr>
                </a:tc>
                <a:tc>
                  <a:txBody>
                    <a:bodyPr/>
                    <a:lstStyle/>
                    <a:p>
                      <a:r>
                        <a:rPr lang="en-US" sz="1300" dirty="0" smtClean="0">
                          <a:latin typeface="Century" pitchFamily="18" charset="0"/>
                        </a:rPr>
                        <a:t>The bike</a:t>
                      </a:r>
                      <a:r>
                        <a:rPr lang="en-US" sz="1300" baseline="0" dirty="0" smtClean="0">
                          <a:latin typeface="Century" pitchFamily="18" charset="0"/>
                        </a:rPr>
                        <a:t> helped double the size of the paper route. Pay each bearer of this bond $110.</a:t>
                      </a:r>
                      <a:endParaRPr lang="en-US" sz="1300" dirty="0">
                        <a:latin typeface="Century" pitchFamily="18" charset="0"/>
                      </a:endParaRPr>
                    </a:p>
                  </a:txBody>
                  <a:tcPr>
                    <a:noFill/>
                  </a:tcPr>
                </a:tc>
              </a:tr>
              <a:tr h="370840">
                <a:tc>
                  <a:txBody>
                    <a:bodyPr/>
                    <a:lstStyle/>
                    <a:p>
                      <a:r>
                        <a:rPr lang="en-US" sz="1300" dirty="0" smtClean="0">
                          <a:latin typeface="Century" pitchFamily="18" charset="0"/>
                        </a:rPr>
                        <a:t>You are trying</a:t>
                      </a:r>
                      <a:r>
                        <a:rPr lang="en-US" sz="1300" baseline="0" dirty="0" smtClean="0">
                          <a:latin typeface="Century" pitchFamily="18" charset="0"/>
                        </a:rPr>
                        <a:t> to raise $300 to buy a new bicycle in order to hang out with your friends in a bike club.</a:t>
                      </a:r>
                      <a:endParaRPr lang="en-US" sz="1300" dirty="0">
                        <a:latin typeface="Century" pitchFamily="18" charset="0"/>
                      </a:endParaRPr>
                    </a:p>
                  </a:txBody>
                  <a:tcPr>
                    <a:solidFill>
                      <a:schemeClr val="bg1">
                        <a:lumMod val="75000"/>
                      </a:schemeClr>
                    </a:solidFill>
                  </a:tcPr>
                </a:tc>
                <a:tc>
                  <a:txBody>
                    <a:bodyPr/>
                    <a:lstStyle/>
                    <a:p>
                      <a:r>
                        <a:rPr lang="en-US" sz="1300" dirty="0" smtClean="0">
                          <a:latin typeface="Century" pitchFamily="18" charset="0"/>
                        </a:rPr>
                        <a:t>The bike club detracted from your school-work,</a:t>
                      </a:r>
                      <a:r>
                        <a:rPr lang="en-US" sz="1300" baseline="0" dirty="0" smtClean="0">
                          <a:latin typeface="Century" pitchFamily="18" charset="0"/>
                        </a:rPr>
                        <a:t> forcing you to quit your after-school job. Pay each bearer of this bond $100.</a:t>
                      </a:r>
                      <a:endParaRPr lang="en-US" sz="1300" dirty="0">
                        <a:latin typeface="Century" pitchFamily="18" charset="0"/>
                      </a:endParaRPr>
                    </a:p>
                  </a:txBody>
                  <a:tcPr>
                    <a:solidFill>
                      <a:schemeClr val="bg1">
                        <a:lumMod val="75000"/>
                      </a:schemeClr>
                    </a:solidFill>
                  </a:tcPr>
                </a:tc>
              </a:tr>
              <a:tr h="370840">
                <a:tc>
                  <a:txBody>
                    <a:bodyPr/>
                    <a:lstStyle/>
                    <a:p>
                      <a:r>
                        <a:rPr lang="en-US" sz="1300" dirty="0" smtClean="0">
                          <a:latin typeface="Century" pitchFamily="18" charset="0"/>
                        </a:rPr>
                        <a:t>You are trying</a:t>
                      </a:r>
                      <a:r>
                        <a:rPr lang="en-US" sz="1300" baseline="0" dirty="0" smtClean="0">
                          <a:latin typeface="Century" pitchFamily="18" charset="0"/>
                        </a:rPr>
                        <a:t> to raise $300 for tuition payments to the local art school. Once you finish school, you plan to put your talents to work for Disney Studios as an animator.</a:t>
                      </a:r>
                      <a:endParaRPr lang="en-US" sz="1300" dirty="0">
                        <a:latin typeface="Century" pitchFamily="18" charset="0"/>
                      </a:endParaRPr>
                    </a:p>
                  </a:txBody>
                  <a:tcPr>
                    <a:noFill/>
                  </a:tcPr>
                </a:tc>
                <a:tc>
                  <a:txBody>
                    <a:bodyPr/>
                    <a:lstStyle/>
                    <a:p>
                      <a:r>
                        <a:rPr lang="en-US" sz="1300" dirty="0" smtClean="0">
                          <a:latin typeface="Century" pitchFamily="18" charset="0"/>
                        </a:rPr>
                        <a:t>You finished art school and took a job</a:t>
                      </a:r>
                      <a:r>
                        <a:rPr lang="en-US" sz="1300" baseline="0" dirty="0" smtClean="0">
                          <a:latin typeface="Century" pitchFamily="18" charset="0"/>
                        </a:rPr>
                        <a:t> at MGM studios. Pay each bearer of this bond $110.</a:t>
                      </a:r>
                      <a:endParaRPr lang="en-US" sz="1300" dirty="0">
                        <a:latin typeface="Century" pitchFamily="18" charset="0"/>
                      </a:endParaRPr>
                    </a:p>
                  </a:txBody>
                  <a:tcPr>
                    <a:noFill/>
                  </a:tcPr>
                </a:tc>
              </a:tr>
              <a:tr h="370840">
                <a:tc>
                  <a:txBody>
                    <a:bodyPr/>
                    <a:lstStyle/>
                    <a:p>
                      <a:r>
                        <a:rPr lang="en-US" sz="1300" dirty="0" smtClean="0">
                          <a:latin typeface="Century" pitchFamily="18" charset="0"/>
                        </a:rPr>
                        <a:t>You are trying to raise $300 for tuition payments to the local art school. Once you finish school, you plan to put your talents to work as a graffiti</a:t>
                      </a:r>
                      <a:r>
                        <a:rPr lang="en-US" sz="1300" baseline="0" dirty="0" smtClean="0">
                          <a:latin typeface="Century" pitchFamily="18" charset="0"/>
                        </a:rPr>
                        <a:t> artist, “tagging” buildings at night.</a:t>
                      </a:r>
                      <a:endParaRPr lang="en-US" sz="1300" dirty="0">
                        <a:latin typeface="Century" pitchFamily="18" charset="0"/>
                      </a:endParaRPr>
                    </a:p>
                  </a:txBody>
                  <a:tcPr>
                    <a:solidFill>
                      <a:schemeClr val="bg1">
                        <a:lumMod val="75000"/>
                      </a:schemeClr>
                    </a:solidFill>
                  </a:tcPr>
                </a:tc>
                <a:tc>
                  <a:txBody>
                    <a:bodyPr/>
                    <a:lstStyle/>
                    <a:p>
                      <a:r>
                        <a:rPr lang="en-US" sz="1300" dirty="0" smtClean="0">
                          <a:latin typeface="Century" pitchFamily="18" charset="0"/>
                        </a:rPr>
                        <a:t>You are arrested and spend six months in juvenile hall. Pay each bearer of this bond $0.00.</a:t>
                      </a:r>
                      <a:endParaRPr lang="en-US" sz="1300" dirty="0">
                        <a:latin typeface="Century" pitchFamily="18" charset="0"/>
                      </a:endParaRPr>
                    </a:p>
                  </a:txBody>
                  <a:tcPr>
                    <a:solidFill>
                      <a:schemeClr val="bg1">
                        <a:lumMod val="75000"/>
                      </a:schemeClr>
                    </a:solidFill>
                  </a:tcPr>
                </a:tc>
              </a:tr>
              <a:tr h="370840">
                <a:tc>
                  <a:txBody>
                    <a:bodyPr/>
                    <a:lstStyle/>
                    <a:p>
                      <a:r>
                        <a:rPr lang="en-US" sz="1300" dirty="0" smtClean="0">
                          <a:latin typeface="Century" pitchFamily="18" charset="0"/>
                        </a:rPr>
                        <a:t>You are trying to raise $300 to buy a new lawn mower</a:t>
                      </a:r>
                      <a:r>
                        <a:rPr lang="en-US" sz="1300" baseline="0" dirty="0" smtClean="0">
                          <a:latin typeface="Century" pitchFamily="18" charset="0"/>
                        </a:rPr>
                        <a:t> for your landscape business. Business has been so good that you need another mower to meet the demand.</a:t>
                      </a:r>
                      <a:endParaRPr lang="en-US" sz="1300" dirty="0">
                        <a:latin typeface="Century" pitchFamily="18" charset="0"/>
                      </a:endParaRPr>
                    </a:p>
                  </a:txBody>
                  <a:tcPr>
                    <a:noFill/>
                  </a:tcPr>
                </a:tc>
                <a:tc>
                  <a:txBody>
                    <a:bodyPr/>
                    <a:lstStyle/>
                    <a:p>
                      <a:r>
                        <a:rPr lang="en-US" sz="1300" dirty="0" smtClean="0">
                          <a:latin typeface="Century" pitchFamily="18" charset="0"/>
                        </a:rPr>
                        <a:t>Business improves after the addition of the new mower. Pay each bearer of this bond $110.</a:t>
                      </a:r>
                      <a:endParaRPr lang="en-US" sz="1300" dirty="0">
                        <a:latin typeface="Century" pitchFamily="18" charset="0"/>
                      </a:endParaRPr>
                    </a:p>
                  </a:txBody>
                  <a:tcPr>
                    <a:noFill/>
                  </a:tcPr>
                </a:tc>
              </a:tr>
            </a:tbl>
          </a:graphicData>
        </a:graphic>
      </p:graphicFrame>
      <p:sp>
        <p:nvSpPr>
          <p:cNvPr id="8" name="TextBox 7"/>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5 – What is a Bond?</a:t>
            </a:r>
            <a:endParaRPr lang="en-US" sz="24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5.1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1143000"/>
          </a:xfrm>
        </p:spPr>
        <p:txBody>
          <a:bodyPr>
            <a:normAutofit/>
          </a:bodyPr>
          <a:lstStyle/>
          <a:p>
            <a:r>
              <a:rPr lang="en-US" sz="3200" b="0" dirty="0" smtClean="0">
                <a:latin typeface="B New Century Schlbk Bold"/>
                <a:cs typeface="B New Century Schlbk Bold"/>
              </a:rPr>
              <a:t>ONE YEAR LATER</a:t>
            </a:r>
            <a:endParaRPr lang="en-US" sz="32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15" name="Content Placeholder 14"/>
          <p:cNvGraphicFramePr>
            <a:graphicFrameLocks noGrp="1"/>
          </p:cNvGraphicFramePr>
          <p:nvPr>
            <p:ph idx="1"/>
            <p:extLst>
              <p:ext uri="{D42A27DB-BD31-4B8C-83A1-F6EECF244321}">
                <p14:modId xmlns:p14="http://schemas.microsoft.com/office/powerpoint/2010/main" val="1486805208"/>
              </p:ext>
            </p:extLst>
          </p:nvPr>
        </p:nvGraphicFramePr>
        <p:xfrm>
          <a:off x="457200" y="1676400"/>
          <a:ext cx="8229600" cy="4272279"/>
        </p:xfrm>
        <a:graphic>
          <a:graphicData uri="http://schemas.openxmlformats.org/drawingml/2006/table">
            <a:tbl>
              <a:tblPr firstRow="1" bandRow="1">
                <a:tableStyleId>{073A0DAA-6AF3-43AB-8588-CEC1D06C72B9}</a:tableStyleId>
              </a:tblPr>
              <a:tblGrid>
                <a:gridCol w="4114800"/>
                <a:gridCol w="4114800"/>
              </a:tblGrid>
              <a:tr h="370840">
                <a:tc>
                  <a:txBody>
                    <a:bodyPr/>
                    <a:lstStyle/>
                    <a:p>
                      <a:r>
                        <a:rPr lang="en-US" dirty="0" smtClean="0">
                          <a:latin typeface="Century" pitchFamily="18" charset="0"/>
                        </a:rPr>
                        <a:t>BORROWER</a:t>
                      </a:r>
                      <a:endParaRPr lang="en-US" dirty="0">
                        <a:latin typeface="Century" pitchFamily="18" charset="0"/>
                      </a:endParaRPr>
                    </a:p>
                  </a:txBody>
                  <a:tcPr/>
                </a:tc>
                <a:tc>
                  <a:txBody>
                    <a:bodyPr/>
                    <a:lstStyle/>
                    <a:p>
                      <a:r>
                        <a:rPr lang="en-US" dirty="0" smtClean="0">
                          <a:latin typeface="Century" pitchFamily="18" charset="0"/>
                        </a:rPr>
                        <a:t>AFTER ONE YEAR</a:t>
                      </a:r>
                      <a:endParaRPr lang="en-US" dirty="0">
                        <a:latin typeface="Century" pitchFamily="18" charset="0"/>
                      </a:endParaRPr>
                    </a:p>
                  </a:txBody>
                  <a:tcPr/>
                </a:tc>
              </a:tr>
              <a:tr h="370840">
                <a:tc>
                  <a:txBody>
                    <a:bodyPr/>
                    <a:lstStyle/>
                    <a:p>
                      <a:r>
                        <a:rPr lang="en-US" sz="1400" dirty="0" smtClean="0">
                          <a:latin typeface="Century" pitchFamily="18" charset="0"/>
                        </a:rPr>
                        <a:t>You</a:t>
                      </a:r>
                      <a:r>
                        <a:rPr lang="en-US" sz="1400" baseline="0" dirty="0" smtClean="0">
                          <a:latin typeface="Century" pitchFamily="18" charset="0"/>
                        </a:rPr>
                        <a:t> are trying to raise $300 to start a hot chocolate stand you want to open this summer in front of the local pool. You are convinced that, even in the heat of summer, people want the “heart-warming feeling that a good cup of hot cocoa brings.”</a:t>
                      </a:r>
                      <a:endParaRPr lang="en-US" sz="1400" dirty="0">
                        <a:latin typeface="Century" pitchFamily="18" charset="0"/>
                      </a:endParaRPr>
                    </a:p>
                  </a:txBody>
                  <a:tcPr>
                    <a:solidFill>
                      <a:schemeClr val="bg1">
                        <a:lumMod val="75000"/>
                      </a:schemeClr>
                    </a:solidFill>
                  </a:tcPr>
                </a:tc>
                <a:tc>
                  <a:txBody>
                    <a:bodyPr/>
                    <a:lstStyle/>
                    <a:p>
                      <a:r>
                        <a:rPr lang="en-US" sz="1400" dirty="0" smtClean="0">
                          <a:latin typeface="Century" pitchFamily="18" charset="0"/>
                        </a:rPr>
                        <a:t>Bad idea! No one wants hot cocoa in 100°</a:t>
                      </a:r>
                      <a:r>
                        <a:rPr lang="en-US" sz="1400" baseline="0" dirty="0" smtClean="0">
                          <a:latin typeface="Century" pitchFamily="18" charset="0"/>
                        </a:rPr>
                        <a:t> heat! Pay each bearer of this bond $50.</a:t>
                      </a:r>
                      <a:endParaRPr lang="en-US" sz="1400" baseline="30000" dirty="0">
                        <a:latin typeface="Century" pitchFamily="18" charset="0"/>
                      </a:endParaRPr>
                    </a:p>
                  </a:txBody>
                  <a:tcPr>
                    <a:solidFill>
                      <a:schemeClr val="bg1">
                        <a:lumMod val="75000"/>
                      </a:schemeClr>
                    </a:solidFill>
                  </a:tcPr>
                </a:tc>
              </a:tr>
              <a:tr h="370840">
                <a:tc>
                  <a:txBody>
                    <a:bodyPr/>
                    <a:lstStyle/>
                    <a:p>
                      <a:r>
                        <a:rPr lang="en-US" sz="1400" dirty="0" smtClean="0">
                          <a:latin typeface="Century" pitchFamily="18" charset="0"/>
                        </a:rPr>
                        <a:t>You are trying</a:t>
                      </a:r>
                      <a:r>
                        <a:rPr lang="en-US" sz="1400" baseline="0" dirty="0" smtClean="0">
                          <a:latin typeface="Century" pitchFamily="18" charset="0"/>
                        </a:rPr>
                        <a:t> to raid $300 to start an ice cream stand this winter in front of the outdoor ice skating rink. You are convinced that, even in the cold of winter, people want the “feeling of summer that an ice cream cone covered with sprinkles brings.”</a:t>
                      </a:r>
                      <a:endParaRPr lang="en-US" sz="1400" dirty="0">
                        <a:latin typeface="Century" pitchFamily="18" charset="0"/>
                      </a:endParaRPr>
                    </a:p>
                  </a:txBody>
                  <a:tcPr>
                    <a:noFill/>
                  </a:tcPr>
                </a:tc>
                <a:tc>
                  <a:txBody>
                    <a:bodyPr/>
                    <a:lstStyle/>
                    <a:p>
                      <a:r>
                        <a:rPr lang="en-US" sz="1400" dirty="0" smtClean="0">
                          <a:latin typeface="Century" pitchFamily="18" charset="0"/>
                        </a:rPr>
                        <a:t>Bad idea! No one wants ice cream</a:t>
                      </a:r>
                      <a:r>
                        <a:rPr lang="en-US" sz="1400" baseline="0" dirty="0" smtClean="0">
                          <a:latin typeface="Century" pitchFamily="18" charset="0"/>
                        </a:rPr>
                        <a:t> in the middle of winter! Pay each bearer of this bond $50.</a:t>
                      </a:r>
                      <a:endParaRPr lang="en-US" sz="1400" dirty="0">
                        <a:latin typeface="Century" pitchFamily="18" charset="0"/>
                      </a:endParaRPr>
                    </a:p>
                  </a:txBody>
                  <a:tcPr>
                    <a:noFill/>
                  </a:tcPr>
                </a:tc>
              </a:tr>
              <a:tr h="370840">
                <a:tc>
                  <a:txBody>
                    <a:bodyPr/>
                    <a:lstStyle/>
                    <a:p>
                      <a:r>
                        <a:rPr lang="en-US" sz="1400" dirty="0" smtClean="0">
                          <a:latin typeface="Century" pitchFamily="18" charset="0"/>
                        </a:rPr>
                        <a:t>You are trying</a:t>
                      </a:r>
                      <a:r>
                        <a:rPr lang="en-US" sz="1400" baseline="0" dirty="0" smtClean="0">
                          <a:latin typeface="Century" pitchFamily="18" charset="0"/>
                        </a:rPr>
                        <a:t> to raise $300 to start a t-shirt printing business at your school. You have conducted a survey of your classmates and are convinced that students will eagerly buy your custom designed t-shirts.</a:t>
                      </a:r>
                      <a:endParaRPr lang="en-US" sz="1400" dirty="0">
                        <a:latin typeface="Century" pitchFamily="18" charset="0"/>
                      </a:endParaRPr>
                    </a:p>
                  </a:txBody>
                  <a:tcPr>
                    <a:solidFill>
                      <a:schemeClr val="bg1">
                        <a:lumMod val="75000"/>
                      </a:schemeClr>
                    </a:solidFill>
                  </a:tcPr>
                </a:tc>
                <a:tc>
                  <a:txBody>
                    <a:bodyPr/>
                    <a:lstStyle/>
                    <a:p>
                      <a:r>
                        <a:rPr lang="en-US" sz="1400" dirty="0" smtClean="0">
                          <a:latin typeface="Century" pitchFamily="18" charset="0"/>
                        </a:rPr>
                        <a:t>Great idea! The t-shirt</a:t>
                      </a:r>
                      <a:r>
                        <a:rPr lang="en-US" sz="1400" baseline="0" dirty="0" smtClean="0">
                          <a:latin typeface="Century" pitchFamily="18" charset="0"/>
                        </a:rPr>
                        <a:t> business is a hit with your classmates! Pay each bearer of this bond $100.</a:t>
                      </a:r>
                      <a:endParaRPr lang="en-US" sz="1400" dirty="0">
                        <a:latin typeface="Century" pitchFamily="18" charset="0"/>
                      </a:endParaRPr>
                    </a:p>
                  </a:txBody>
                  <a:tcPr>
                    <a:solidFill>
                      <a:schemeClr val="bg1">
                        <a:lumMod val="75000"/>
                      </a:schemeClr>
                    </a:solidFill>
                  </a:tcPr>
                </a:tc>
              </a:tr>
            </a:tbl>
          </a:graphicData>
        </a:graphic>
      </p:graphicFrame>
      <p:sp>
        <p:nvSpPr>
          <p:cNvPr id="8" name="TextBox 7"/>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5 – What is a Bond?</a:t>
            </a:r>
            <a:endParaRPr lang="en-US" sz="24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5.2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1143000"/>
          </a:xfrm>
        </p:spPr>
        <p:txBody>
          <a:bodyPr>
            <a:normAutofit/>
          </a:bodyPr>
          <a:lstStyle/>
          <a:p>
            <a:pPr>
              <a:spcAft>
                <a:spcPts val="1800"/>
              </a:spcAft>
            </a:pPr>
            <a:r>
              <a:rPr lang="en-US" sz="3200" b="0" dirty="0" smtClean="0">
                <a:latin typeface="B New Century Schlbk Bold"/>
                <a:cs typeface="B New Century Schlbk Bold"/>
              </a:rPr>
              <a:t>How a Bond Works</a:t>
            </a:r>
            <a:br>
              <a:rPr lang="en-US" sz="3200" b="0" dirty="0" smtClean="0">
                <a:latin typeface="B New Century Schlbk Bold"/>
                <a:cs typeface="B New Century Schlbk Bold"/>
              </a:rPr>
            </a:br>
            <a:r>
              <a:rPr lang="en-US" sz="2000" b="0" dirty="0" smtClean="0"/>
              <a:t>Coupon Bonds</a:t>
            </a:r>
            <a:endParaRPr lang="en-US" sz="2000" b="0"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762000" y="381000"/>
            <a:ext cx="7620000" cy="461665"/>
          </a:xfrm>
          <a:prstGeom prst="rect">
            <a:avLst/>
          </a:prstGeom>
          <a:noFill/>
        </p:spPr>
        <p:txBody>
          <a:bodyPr wrap="square" rtlCol="0">
            <a:spAutoFit/>
          </a:bodyPr>
          <a:lstStyle/>
          <a:p>
            <a:pPr algn="ctr"/>
            <a:r>
              <a:rPr lang="en-US" sz="2400" b="1" dirty="0" smtClean="0">
                <a:solidFill>
                  <a:schemeClr val="tx2"/>
                </a:solidFill>
                <a:latin typeface="Century" pitchFamily="18" charset="0"/>
                <a:cs typeface="Times New Roman" pitchFamily="18" charset="0"/>
              </a:rPr>
              <a:t>Lesson 5 – What is a Bond?</a:t>
            </a:r>
            <a:endParaRPr lang="en-US" sz="2400" b="1" dirty="0">
              <a:solidFill>
                <a:schemeClr val="tx2"/>
              </a:solidFill>
              <a:latin typeface="Century" pitchFamily="18" charset="0"/>
              <a:cs typeface="Times New Roman" pitchFamily="18" charset="0"/>
            </a:endParaRPr>
          </a:p>
        </p:txBody>
      </p:sp>
      <p:pic>
        <p:nvPicPr>
          <p:cNvPr id="11" name="Content Placeholder 10" descr="LEI ch. 05 source file figure 1.jpg"/>
          <p:cNvPicPr>
            <a:picLocks noGrp="1" noChangeAspect="1"/>
          </p:cNvPicPr>
          <p:nvPr>
            <p:ph idx="1"/>
          </p:nvPr>
        </p:nvPicPr>
        <p:blipFill>
          <a:blip r:embed="rId2" cstate="print"/>
          <a:stretch>
            <a:fillRect/>
          </a:stretch>
        </p:blipFill>
        <p:spPr>
          <a:xfrm>
            <a:off x="1066800" y="2057400"/>
            <a:ext cx="7161353" cy="3753676"/>
          </a:xfrm>
        </p:spPr>
      </p:pic>
      <p:sp>
        <p:nvSpPr>
          <p:cNvPr id="8" name="TextBox 7"/>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5.3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1143000"/>
          </a:xfrm>
        </p:spPr>
        <p:txBody>
          <a:bodyPr>
            <a:normAutofit/>
          </a:bodyPr>
          <a:lstStyle/>
          <a:p>
            <a:pPr>
              <a:spcAft>
                <a:spcPts val="1800"/>
              </a:spcAft>
            </a:pPr>
            <a:r>
              <a:rPr lang="en-US" sz="3200" b="0" dirty="0" smtClean="0">
                <a:latin typeface="B New Century Schlbk Bold"/>
                <a:cs typeface="B New Century Schlbk Bold"/>
              </a:rPr>
              <a:t>How a Bond Works</a:t>
            </a:r>
            <a:br>
              <a:rPr lang="en-US" sz="3200" b="0" dirty="0" smtClean="0">
                <a:latin typeface="B New Century Schlbk Bold"/>
                <a:cs typeface="B New Century Schlbk Bold"/>
              </a:rPr>
            </a:br>
            <a:r>
              <a:rPr lang="en-US" sz="2000" b="0" dirty="0" smtClean="0"/>
              <a:t>Zero-Coupon Bonds</a:t>
            </a:r>
            <a:endParaRPr lang="en-US" sz="2000" b="0"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5 – What is a Bond?</a:t>
            </a:r>
            <a:endParaRPr lang="en-US" sz="2400" b="1" cap="small" dirty="0">
              <a:solidFill>
                <a:schemeClr val="tx2"/>
              </a:solidFill>
              <a:latin typeface="Century" pitchFamily="18" charset="0"/>
              <a:cs typeface="Times New Roman" pitchFamily="18" charset="0"/>
            </a:endParaRPr>
          </a:p>
        </p:txBody>
      </p:sp>
      <p:pic>
        <p:nvPicPr>
          <p:cNvPr id="12" name="Content Placeholder 11" descr="LEI ch. 05 source file figure 2.jpg"/>
          <p:cNvPicPr>
            <a:picLocks noGrp="1" noChangeAspect="1"/>
          </p:cNvPicPr>
          <p:nvPr>
            <p:ph idx="1"/>
          </p:nvPr>
        </p:nvPicPr>
        <p:blipFill>
          <a:blip r:embed="rId2" cstate="print"/>
          <a:stretch>
            <a:fillRect/>
          </a:stretch>
        </p:blipFill>
        <p:spPr>
          <a:xfrm>
            <a:off x="1066800" y="1828800"/>
            <a:ext cx="6916369" cy="4250409"/>
          </a:xfrm>
        </p:spPr>
      </p:pic>
      <p:sp>
        <p:nvSpPr>
          <p:cNvPr id="8" name="TextBox 7"/>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5.4</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556</Words>
  <Application>Microsoft Macintosh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What Is A Bond?</vt:lpstr>
      <vt:lpstr>ONE YEAR LATER</vt:lpstr>
      <vt:lpstr>ONE YEAR LATER</vt:lpstr>
      <vt:lpstr>How a Bond Works Coupon Bonds</vt:lpstr>
      <vt:lpstr>How a Bond Works Zero-Coupon Bonds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Carey</dc:creator>
  <cp:lastModifiedBy>Michelle Eilers</cp:lastModifiedBy>
  <cp:revision>118</cp:revision>
  <dcterms:created xsi:type="dcterms:W3CDTF">2012-09-12T16:50:05Z</dcterms:created>
  <dcterms:modified xsi:type="dcterms:W3CDTF">2012-09-25T17:59:25Z</dcterms:modified>
</cp:coreProperties>
</file>