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7" r:id="rId2"/>
    <p:sldId id="288" r:id="rId3"/>
    <p:sldId id="28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5665"/>
            <a:ext cx="7772400" cy="1470025"/>
          </a:xfrm>
        </p:spPr>
        <p:txBody>
          <a:bodyPr/>
          <a:lstStyle/>
          <a:p>
            <a:r>
              <a:rPr lang="en-US" cap="small" dirty="0" smtClean="0">
                <a:solidFill>
                  <a:schemeClr val="tx2"/>
                </a:solidFill>
              </a:rPr>
              <a:t>Buying on Margin </a:t>
            </a:r>
            <a:br>
              <a:rPr lang="en-US" cap="small" dirty="0" smtClean="0">
                <a:solidFill>
                  <a:schemeClr val="tx2"/>
                </a:solidFill>
              </a:rPr>
            </a:br>
            <a:r>
              <a:rPr lang="en-US" cap="small" dirty="0" smtClean="0">
                <a:solidFill>
                  <a:schemeClr val="tx2"/>
                </a:solidFill>
              </a:rPr>
              <a:t>and Selling Short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433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8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840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Bull Markets and Bear Markets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Be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76875" y="3657600"/>
            <a:ext cx="2143125" cy="2286000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525963"/>
          </a:xfrm>
        </p:spPr>
        <p:txBody>
          <a:bodyPr/>
          <a:lstStyle/>
          <a:p>
            <a:r>
              <a:rPr lang="en-US" sz="2000" dirty="0" smtClean="0"/>
              <a:t>A bear market is a stock market with falling prices over an extended period of time. Selling short can increase gains in a bear market.</a:t>
            </a:r>
            <a:endParaRPr lang="en-US" sz="2000" dirty="0"/>
          </a:p>
        </p:txBody>
      </p:sp>
      <p:pic>
        <p:nvPicPr>
          <p:cNvPr id="15" name="Picture 14" descr="Bu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3429000"/>
            <a:ext cx="2277596" cy="2429436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bull market is a stock market with rising prices over an extended time. Buying on margin can increase gains in a bull market.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8 – Buying on Margin and Selling Short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8.1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100" b="0" dirty="0" smtClean="0">
                <a:latin typeface="B New Century Schlbk Bold"/>
                <a:cs typeface="B New Century Schlbk Bold"/>
              </a:rPr>
              <a:t>Margin Buying: The Good and the Ugly</a:t>
            </a:r>
            <a:endParaRPr lang="en-US" sz="3100" b="0" dirty="0">
              <a:latin typeface="B New Century Schlbk Bold"/>
              <a:cs typeface="B New Century Schlbk Bold"/>
            </a:endParaRPr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8229600" cy="26822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Century" pitchFamily="18" charset="0"/>
                        </a:rPr>
                        <a:t>Own Capital</a:t>
                      </a:r>
                      <a:endParaRPr lang="en-US" sz="1200" b="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Century" pitchFamily="18" charset="0"/>
                        </a:rPr>
                        <a:t>Borrowed</a:t>
                      </a:r>
                      <a:r>
                        <a:rPr lang="en-US" sz="1200" b="0" baseline="0" dirty="0" smtClean="0">
                          <a:latin typeface="Century" pitchFamily="18" charset="0"/>
                        </a:rPr>
                        <a:t> Capital</a:t>
                      </a:r>
                      <a:endParaRPr lang="en-US" sz="1200" b="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Century" pitchFamily="18" charset="0"/>
                        </a:rPr>
                        <a:t>P1</a:t>
                      </a:r>
                      <a:endParaRPr lang="en-US" sz="1200" b="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Century" pitchFamily="18" charset="0"/>
                        </a:rPr>
                        <a:t>Shares</a:t>
                      </a:r>
                      <a:endParaRPr lang="en-US" sz="1200" b="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Century" pitchFamily="18" charset="0"/>
                        </a:rPr>
                        <a:t>P2</a:t>
                      </a:r>
                      <a:endParaRPr lang="en-US" sz="1200" b="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Century" pitchFamily="18" charset="0"/>
                        </a:rPr>
                        <a:t>Position</a:t>
                      </a:r>
                      <a:endParaRPr lang="en-US" sz="1200" b="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Century" pitchFamily="18" charset="0"/>
                        </a:rPr>
                        <a:t>Profit</a:t>
                      </a:r>
                      <a:endParaRPr lang="en-US" sz="1200" b="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Century" pitchFamily="18" charset="0"/>
                        </a:rPr>
                        <a:t>Return</a:t>
                      </a:r>
                      <a:endParaRPr lang="en-US" sz="1200" b="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Century" pitchFamily="18" charset="0"/>
                        </a:rPr>
                        <a:t>Own Capital</a:t>
                      </a:r>
                      <a:endParaRPr lang="en-US" sz="1200" b="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 gridSpan="9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No Leverage Price Increases 10%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1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$110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$110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10%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$110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 gridSpan="9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Leverage 10-1 Asset Price Increases 10%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$900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10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$110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$1,100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100%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$200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 gridSpan="9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Leverage 10-1 Asset Price Decreases 10%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$900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$100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10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$90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Century" pitchFamily="18" charset="0"/>
                        </a:rPr>
                        <a:t>$900</a:t>
                      </a:r>
                      <a:endParaRPr lang="en-US" sz="12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/>
                          </a:solidFill>
                          <a:latin typeface="Century" pitchFamily="18" charset="0"/>
                        </a:rPr>
                        <a:t>-$100</a:t>
                      </a:r>
                      <a:endParaRPr lang="en-US" sz="1200" dirty="0">
                        <a:solidFill>
                          <a:schemeClr val="tx2"/>
                        </a:solidFill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/>
                          </a:solidFill>
                          <a:latin typeface="Century" pitchFamily="18" charset="0"/>
                        </a:rPr>
                        <a:t>-100%</a:t>
                      </a:r>
                      <a:endParaRPr lang="en-US" sz="1200" dirty="0">
                        <a:solidFill>
                          <a:schemeClr val="tx2"/>
                        </a:solidFill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/>
                          </a:solidFill>
                          <a:latin typeface="Century" pitchFamily="18" charset="0"/>
                        </a:rPr>
                        <a:t>$0</a:t>
                      </a:r>
                      <a:endParaRPr lang="en-US" sz="1200" dirty="0">
                        <a:solidFill>
                          <a:schemeClr val="tx2"/>
                        </a:solidFill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8 – Buying on Margin and Selling Short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8.2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182</Words>
  <Application>Microsoft Macintosh PowerPoint</Application>
  <PresentationFormat>On-screen Show (4:3)</PresentationFormat>
  <Paragraphs>49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Buying on Margin  and Selling Short</vt:lpstr>
      <vt:lpstr>Bull Markets and Bear Markets</vt:lpstr>
      <vt:lpstr>Margin Buying: The Good and the Ugly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2012-09-25T18:01:31Z</dcterms:modified>
</cp:coreProperties>
</file>