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81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8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5665"/>
            <a:ext cx="7772400" cy="1470025"/>
          </a:xfrm>
        </p:spPr>
        <p:txBody>
          <a:bodyPr/>
          <a:lstStyle/>
          <a:p>
            <a:r>
              <a:rPr lang="en-US" cap="small" dirty="0" smtClean="0">
                <a:solidFill>
                  <a:schemeClr val="tx2"/>
                </a:solidFill>
              </a:rPr>
              <a:t>Building Wealth over</a:t>
            </a:r>
            <a:br>
              <a:rPr lang="en-US" cap="small" dirty="0" smtClean="0">
                <a:solidFill>
                  <a:schemeClr val="tx2"/>
                </a:solidFill>
              </a:rPr>
            </a:br>
            <a:r>
              <a:rPr lang="en-US" cap="small" dirty="0" smtClean="0">
                <a:solidFill>
                  <a:schemeClr val="tx2"/>
                </a:solidFill>
              </a:rPr>
              <a:t>the Long Term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433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9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840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latin typeface="B New Century Schlbk Bold"/>
                <a:cs typeface="B New Century Schlbk Bold"/>
              </a:rPr>
              <a:t>Marcus’s Mistake (Cont.)</a:t>
            </a:r>
            <a:endParaRPr lang="en-US" sz="24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41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0051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Year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Beginning</a:t>
                      </a:r>
                      <a:r>
                        <a:rPr lang="en-US" sz="1600" b="1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Addition to Principal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Return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Ending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$65,477.14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$5,342.17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$73,419.32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25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$73,419.32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$5,977.55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$81,996.86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26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$81,996.86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$6,663.75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$91,260.61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27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$91,260.61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$7,404.85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$101,265.46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$101,265.46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$8,205.24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$112,070.70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29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$112,070.70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$9,069.66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$123,740.35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$123,740.35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$10,003.23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$136,343.58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$136,343,58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$11,011.49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$149,955.07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$149,955.07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$12,100.41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$164,655.47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$164,655.47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$13,276.44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$180,531.91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$180,531.91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$14,546.55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$197,678.46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$197,678.46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$15,918.28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$216,196.74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Century" pitchFamily="18" charset="0"/>
                        </a:rPr>
                        <a:t>36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$216,196.74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$17,399.74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$236,196.48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latin typeface="B New Century Schlbk Bold"/>
                <a:cs typeface="B New Century Schlbk Bold"/>
              </a:rPr>
              <a:t>Marcus’s Mistake (Cont.)</a:t>
            </a:r>
            <a:endParaRPr lang="en-US" sz="24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223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0051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Year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Beginning</a:t>
                      </a:r>
                      <a:r>
                        <a:rPr lang="en-US" sz="1600" b="1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Addition to Principal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Return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Ending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$236,196.48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$18,999.72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$257,796.20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$257,796.20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$20,727.70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$281,123.89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$281,123.89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$22,593.91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$306,317.80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$306,317.80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$24,609.42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$333,527.23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$333,527.23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$26,786.18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$362,913.41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$362,913.41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$29,137.07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$394,650.48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$394,650.48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$31,676.04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$428,926.52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$428,926.52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$34,418.12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$465,944,64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$465,944.64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$37,379.57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$505,924.21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Buy and Hold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In order to leave money in savings or investments, you have to do these things: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Spend less than you receive. How?</a:t>
            </a:r>
          </a:p>
          <a:p>
            <a:pPr lvl="1">
              <a:spcAft>
                <a:spcPts val="600"/>
              </a:spcAft>
              <a:buNone/>
            </a:pPr>
            <a:r>
              <a:rPr lang="en-US" sz="1600" dirty="0" smtClean="0"/>
              <a:t>	Perhaps you could …</a:t>
            </a:r>
          </a:p>
          <a:p>
            <a:pPr lvl="1">
              <a:spcAft>
                <a:spcPts val="600"/>
              </a:spcAft>
              <a:buNone/>
            </a:pPr>
            <a:r>
              <a:rPr lang="en-US" sz="1600" dirty="0" smtClean="0"/>
              <a:t>	Earn more by improving your formal education or job skills.</a:t>
            </a:r>
          </a:p>
          <a:p>
            <a:pPr lvl="1">
              <a:spcAft>
                <a:spcPts val="600"/>
              </a:spcAft>
              <a:buNone/>
            </a:pPr>
            <a:r>
              <a:rPr lang="en-US" sz="1600" dirty="0" smtClean="0"/>
              <a:t>	Spend less by using a budget to keep track of where your money is going.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Become connected to financial institutions. How?</a:t>
            </a:r>
          </a:p>
          <a:p>
            <a:pPr lvl="1">
              <a:spcAft>
                <a:spcPts val="600"/>
              </a:spcAft>
              <a:buNone/>
            </a:pPr>
            <a:r>
              <a:rPr lang="en-US" sz="1600" dirty="0" smtClean="0"/>
              <a:t>	Open and maintain accounts at mainstream financial institutions – banks, credit unions, and brokerages.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Manage your credit responsibly. How?</a:t>
            </a:r>
          </a:p>
          <a:p>
            <a:pPr lvl="1" indent="0">
              <a:spcAft>
                <a:spcPts val="600"/>
              </a:spcAft>
              <a:buNone/>
            </a:pPr>
            <a:r>
              <a:rPr lang="en-US" sz="1600" dirty="0" smtClean="0"/>
              <a:t>Limit the number of credit cards you have.</a:t>
            </a:r>
          </a:p>
          <a:p>
            <a:pPr lvl="1" indent="0">
              <a:spcAft>
                <a:spcPts val="600"/>
              </a:spcAft>
              <a:buNone/>
            </a:pPr>
            <a:r>
              <a:rPr lang="en-US" sz="1600" dirty="0" smtClean="0"/>
              <a:t>Limit your purchases to amounts you can pay off each month.</a:t>
            </a:r>
          </a:p>
          <a:p>
            <a:pPr lvl="1" indent="0">
              <a:spcAft>
                <a:spcPts val="600"/>
              </a:spcAft>
              <a:buNone/>
            </a:pPr>
            <a:r>
              <a:rPr lang="en-US" sz="1600" dirty="0" smtClean="0"/>
              <a:t>Apply for loans when you are confident that your current income (in the case of college loans, future income) will allow you to repay the loan.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The Stock Market Roller Coaster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If you buy and sell on the ups and downs, you may lose money.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2000" dirty="0" smtClean="0"/>
              <a:t>Those who have held stocks for the long term have found the ups are greater than the downs.</a:t>
            </a:r>
          </a:p>
        </p:txBody>
      </p:sp>
      <p:pic>
        <p:nvPicPr>
          <p:cNvPr id="11" name="Picture 10" descr="Roller co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5389" y="2133600"/>
            <a:ext cx="5559811" cy="304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Don’t Put All Your Eggs in One Basket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With your money spread out across a variety of assets (stocks, bonds, and cash, for example), you’re not hurt badly when any one asset does poorly.</a:t>
            </a:r>
          </a:p>
        </p:txBody>
      </p:sp>
      <p:pic>
        <p:nvPicPr>
          <p:cNvPr id="12" name="Picture 11" descr="Eggs Bas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1752600"/>
            <a:ext cx="3657600" cy="2987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Forms of Saving and Investing: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Some Benefits and Costs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Savings accounts: provide a small but steady return.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Certificates of deposit: very safe, but instant access carries a penalty.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Bonds: lending money to a corporation or government, with a promise of higher returns that those offered by bank savings accounts and CDs.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Stocks: part ownership in a company, offering higher risks and, potentially, higher returns than some other investments.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Real estate: the risks and benefits of being a landlord.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Investment Situations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/>
              <a:t>You have $5,000 to invest. No other information is available.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/>
              <a:t>You have $4,000 that you’ll need six months from now.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/>
              <a:t>You inherited $10,000 from your great-aunt; she has suggested that you save it for use in your old age.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/>
              <a:t>You are just starting a career and can save $50 per month for retirement.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/>
              <a:t>A new baby arrives, and Mom and Dad plan to save $100 a month for the child’s college education.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Pyramid of Risk and Return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11" descr="L9 Risk pyram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7537694" cy="4419600"/>
          </a:xfrm>
        </p:spPr>
      </p:pic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Mutual Funds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19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A mutual fund pools investor’s money.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fund puts its investors’ money into the markets on their behalf.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 effect, investors own small amounts of many different assets.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Mutual funds enable investors to avoid the risk that comes from owning any one asset. In other words, mutual funds make it easy to diversify.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Floor Marker 1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Savings</a:t>
            </a:r>
          </a:p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Account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Three Rules for Building Wealth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1960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Start early.</a:t>
            </a:r>
          </a:p>
          <a:p>
            <a:pPr marL="857250" lvl="1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Give money time to grow.</a:t>
            </a:r>
          </a:p>
          <a:p>
            <a:pPr marL="857250" lvl="1" indent="-457200">
              <a:spcAft>
                <a:spcPts val="600"/>
              </a:spcAft>
              <a:buNone/>
            </a:pPr>
            <a:endParaRPr lang="en-US" sz="12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Buy and hold.</a:t>
            </a:r>
          </a:p>
          <a:p>
            <a:pPr marL="857250" lvl="1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Keep your money invested.</a:t>
            </a:r>
          </a:p>
          <a:p>
            <a:pPr marL="857250" lvl="1" indent="-457200">
              <a:spcAft>
                <a:spcPts val="600"/>
              </a:spcAft>
              <a:buNone/>
            </a:pPr>
            <a:endParaRPr lang="en-US" sz="1200" dirty="0" smtClean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Diversify.</a:t>
            </a:r>
          </a:p>
          <a:p>
            <a:pPr marL="857250" lvl="1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Don’t put all your eggs in one basket.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Floor Marker 2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Certificate</a:t>
            </a:r>
          </a:p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Of Deposit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Floor Marker 3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167640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Bonds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Floor Marker 4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400" b="1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167640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Stocks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Floor Marker 5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1676400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  <a:buNone/>
            </a:pPr>
            <a:r>
              <a:rPr lang="en-US" sz="8000" dirty="0" smtClean="0">
                <a:latin typeface="B New Century Schlbk Bold"/>
                <a:cs typeface="B New Century Schlbk Bold"/>
              </a:rPr>
              <a:t>Real Estate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b="0" dirty="0" err="1" smtClean="0">
                <a:latin typeface="B New Century Schlbk Bold"/>
                <a:cs typeface="B New Century Schlbk Bold"/>
              </a:rPr>
              <a:t>Charlayne</a:t>
            </a:r>
            <a:r>
              <a:rPr lang="en-US" sz="2200" b="0" dirty="0" smtClean="0">
                <a:latin typeface="B New Century Schlbk Bold"/>
                <a:cs typeface="B New Century Schlbk Bold"/>
              </a:rPr>
              <a:t> Becomes a Millionaire - Accidentally</a:t>
            </a:r>
            <a:endParaRPr lang="en-US" sz="2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277659"/>
              </p:ext>
            </p:extLst>
          </p:nvPr>
        </p:nvGraphicFramePr>
        <p:xfrm>
          <a:off x="457200" y="1752600"/>
          <a:ext cx="8229600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2354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Year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Beginning</a:t>
                      </a:r>
                      <a:r>
                        <a:rPr lang="en-US" sz="1600" b="0" i="0" baseline="0" dirty="0" smtClean="0">
                          <a:latin typeface="B New Century Schlbk Bold"/>
                          <a:cs typeface="B New Century Schlbk Bold"/>
                        </a:rPr>
                        <a:t>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Addition to Principal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Return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Ending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$104.00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$2,704.00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1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$2,704.00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$320.32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$5,624.32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2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$5,624.32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$553.95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$8,778.27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3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$8,778.27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$806.26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$12,184.53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4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$12,184.53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$1,078.76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$15,863.29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5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$15,863.29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$1,373.06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$19,836.35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$19,836.35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$1,690.91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$24,127.26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7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$24,127.26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$2,034.18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$28,761.44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8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$28,761.44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$2,404.92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$33,766.36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9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$33,766.36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$2,805.31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$39,171.66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10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$39,171.66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$3,237.73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$45,009.40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b="0" dirty="0" err="1" smtClean="0">
                <a:latin typeface="B New Century Schlbk Bold"/>
                <a:cs typeface="B New Century Schlbk Bold"/>
              </a:rPr>
              <a:t>Charlayne</a:t>
            </a:r>
            <a:r>
              <a:rPr lang="en-US" sz="2200" b="0" dirty="0" smtClean="0">
                <a:latin typeface="B New Century Schlbk Bold"/>
                <a:cs typeface="B New Century Schlbk Bold"/>
              </a:rPr>
              <a:t> Becomes a Millionaire – Accidentally (Cont.)</a:t>
            </a:r>
            <a:endParaRPr lang="en-US" sz="2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647482"/>
              </p:ext>
            </p:extLst>
          </p:nvPr>
        </p:nvGraphicFramePr>
        <p:xfrm>
          <a:off x="457200" y="1600200"/>
          <a:ext cx="8229600" cy="4541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0051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Year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Beginning</a:t>
                      </a:r>
                      <a:r>
                        <a:rPr lang="en-US" sz="1600" b="0" i="0" baseline="0" dirty="0" smtClean="0">
                          <a:latin typeface="B New Century Schlbk Bold"/>
                          <a:cs typeface="B New Century Schlbk Bold"/>
                        </a:rPr>
                        <a:t>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Addition to Principal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Return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Ending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$45,009.40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$3,704.75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$51,314.15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$51,314.15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$4,209.13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$58,123.28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$58,123.28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$4,753.86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$65,477.14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$65,477.14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$5,342.17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$73,419.32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$73,419.32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$5,977.55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$81,996.86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$81,996.86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$6,663.75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$91,260.61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$91,260.61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$7,404.85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$101,265.46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$101,265.46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$8,205.24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$112,070.70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$112,070.70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$9,069.66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$123,740.35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$123,740.35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$10,003.23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$136,343.58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$136,343,58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$11,011.49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$149,955.07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$149,955.07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$12,100.41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$164,655.47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$164,655.47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$13,276.44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$180,531.91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b="0" dirty="0" err="1" smtClean="0">
                <a:latin typeface="B New Century Schlbk Bold"/>
                <a:cs typeface="B New Century Schlbk Bold"/>
              </a:rPr>
              <a:t>Charlayne</a:t>
            </a:r>
            <a:r>
              <a:rPr lang="en-US" sz="2200" b="0" dirty="0" smtClean="0">
                <a:latin typeface="B New Century Schlbk Bold"/>
                <a:cs typeface="B New Century Schlbk Bold"/>
              </a:rPr>
              <a:t> Becomes a Millionaire – Accidentally (Cont.)</a:t>
            </a:r>
            <a:endParaRPr lang="en-US" sz="2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470061"/>
              </p:ext>
            </p:extLst>
          </p:nvPr>
        </p:nvGraphicFramePr>
        <p:xfrm>
          <a:off x="457200" y="1600200"/>
          <a:ext cx="8229600" cy="4541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0051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Year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Beginning</a:t>
                      </a:r>
                      <a:r>
                        <a:rPr lang="en-US" sz="1600" b="0" i="0" baseline="0" dirty="0" smtClean="0">
                          <a:latin typeface="B New Century Schlbk Bold"/>
                          <a:cs typeface="B New Century Schlbk Bold"/>
                        </a:rPr>
                        <a:t>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Addition to Principal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Return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Ending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$180,531.91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$14,546.55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$197,678.46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$197,678.46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$15,918.28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$216,196.74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$216,196.74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$17,399.74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$236,196.48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$236,196.48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$18,999.72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$257,796.20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$257,796.20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$20,727.70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$281,123.89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$281,123.89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$22,593.91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$306,317.80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$306,317.80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$24,609.42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$333,527.23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$333,527.23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$26,786.18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$362,913.41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$362,913.41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$29,137.07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$394,650.48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$394,650.48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$31,676.04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$428,926.52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$428,926.52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$34,418.12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$465,944,64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$465,944.64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$37,379.57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$505,924.21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$505,924.21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$40,577.94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$549,102.14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200" b="0" dirty="0" err="1" smtClean="0">
                <a:latin typeface="B New Century Schlbk Bold"/>
                <a:cs typeface="B New Century Schlbk Bold"/>
              </a:rPr>
              <a:t>Charlayne</a:t>
            </a:r>
            <a:r>
              <a:rPr lang="en-US" sz="2200" b="0" dirty="0" smtClean="0">
                <a:latin typeface="B New Century Schlbk Bold"/>
                <a:cs typeface="B New Century Schlbk Bold"/>
              </a:rPr>
              <a:t> Becomes a Millionaire – Accidentally (Cont.)</a:t>
            </a:r>
            <a:endParaRPr lang="en-US" sz="2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041013"/>
              </p:ext>
            </p:extLst>
          </p:nvPr>
        </p:nvGraphicFramePr>
        <p:xfrm>
          <a:off x="457200" y="1600200"/>
          <a:ext cx="8229600" cy="33223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0051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Year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Beginning</a:t>
                      </a:r>
                      <a:r>
                        <a:rPr lang="en-US" sz="1600" b="0" i="0" baseline="0" dirty="0" smtClean="0">
                          <a:latin typeface="B New Century Schlbk Bold"/>
                          <a:cs typeface="B New Century Schlbk Bold"/>
                        </a:rPr>
                        <a:t>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Addition to Principal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Return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latin typeface="B New Century Schlbk Bold"/>
                          <a:cs typeface="B New Century Schlbk Bold"/>
                        </a:rPr>
                        <a:t>Ending Balance</a:t>
                      </a:r>
                      <a:endParaRPr lang="en-US" sz="1600" b="0" i="0" dirty="0">
                        <a:latin typeface="B New Century Schlbk Bold"/>
                        <a:cs typeface="B New Century Schlbk Bold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$549,102.14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$44,032.17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$595,734.32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$595,734.32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$47,762.75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$646,097.06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39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$646,097.06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$51,791.76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$700,488.83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$700,488.83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$56,143.11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$759,231.93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$759,231.93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$60,842.55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$822,674.49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$822,674.49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$65,917.96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$891,192.45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$891,192.45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$71,399.40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$965,191.84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$965,191.84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$77,319.35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$1,045,111.19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2897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45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$1,045,111.19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$83,712.90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$1,131,424.08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latin typeface="B New Century Schlbk Bold"/>
                <a:cs typeface="B New Century Schlbk Bold"/>
              </a:rPr>
              <a:t>The Magic of Compounding</a:t>
            </a:r>
            <a:endParaRPr lang="en-US" sz="36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When you save, you earn interest.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When you take the interest out and spend it, it stops growing.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But if you leave the interest in your account so it can grow, you start to earn interest on the interest you earned previously.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Interest on interest is money you didn’t work for. It is money your money makes for you!</a:t>
            </a:r>
          </a:p>
          <a:p>
            <a:r>
              <a:rPr lang="en-US" dirty="0" smtClean="0"/>
              <a:t>Over time, interest on interest can increase your total savings greatly.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latin typeface="B New Century Schlbk Bold"/>
                <a:cs typeface="B New Century Schlbk Bold"/>
              </a:rPr>
              <a:t>Marcus’s Mistake</a:t>
            </a:r>
            <a:endParaRPr lang="en-US" sz="24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2354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Year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Beginning</a:t>
                      </a:r>
                      <a:r>
                        <a:rPr lang="en-US" sz="1600" b="1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Addition to Principal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Return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Ending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1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2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3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4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5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6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7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8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9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3525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" pitchFamily="18" charset="0"/>
                        </a:rPr>
                        <a:t>10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$2,600.00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$104.00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entury" pitchFamily="18" charset="0"/>
                        </a:rPr>
                        <a:t>$2,704.00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latin typeface="B New Century Schlbk Bold"/>
                <a:cs typeface="B New Century Schlbk Bold"/>
              </a:rPr>
              <a:t>Marcus’s Mistake (Cont.)</a:t>
            </a:r>
            <a:endParaRPr lang="en-US" sz="24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47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52728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Year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Beginning</a:t>
                      </a:r>
                      <a:r>
                        <a:rPr lang="en-US" sz="1600" b="1" baseline="0" dirty="0" smtClean="0">
                          <a:latin typeface="Century" pitchFamily="18" charset="0"/>
                        </a:rPr>
                        <a:t>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Addition to Principal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Return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Ending Balance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$2,704.00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$320.32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$5,624.32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$5,624.32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$553.95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$8,778.27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$8,778.27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$806.26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$12,184.53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$12,184.53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$1,078.76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$15,863.29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$15,863.29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$1,373.06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$19,836.35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$19,836.35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$1,690.91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$24,127.26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17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$24,127.26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$2,034.18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$28,761.44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$28,761.44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$2,404.92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$33,766.36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19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$33,766.36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$2,805.31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$39,171.66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$39,171.66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$3,237.73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$45,009.40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21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$45,009.40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$3,704.75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$51,314.15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22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$51,314.15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$4,209.13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$58,123.28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052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entury" pitchFamily="18" charset="0"/>
                        </a:rPr>
                        <a:t>23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$58,123.28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smtClean="0">
                          <a:latin typeface="Century" pitchFamily="18" charset="0"/>
                        </a:rPr>
                        <a:t>$2,600.00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$4,753.86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latin typeface="Century" pitchFamily="18" charset="0"/>
                        </a:rPr>
                        <a:t>$65,477.14</a:t>
                      </a:r>
                      <a:endParaRPr lang="en-US" sz="14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391924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9 – Building Wealth over the Long Term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9.8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1672</Words>
  <Application>Microsoft Macintosh PowerPoint</Application>
  <PresentationFormat>On-screen Show (4:3)</PresentationFormat>
  <Paragraphs>615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Building Wealth over the Long Term</vt:lpstr>
      <vt:lpstr>Three Rules for Building Wealth</vt:lpstr>
      <vt:lpstr>Charlayne Becomes a Millionaire - Accidentally</vt:lpstr>
      <vt:lpstr>Charlayne Becomes a Millionaire – Accidentally (Cont.)</vt:lpstr>
      <vt:lpstr>Charlayne Becomes a Millionaire – Accidentally (Cont.)</vt:lpstr>
      <vt:lpstr>Charlayne Becomes a Millionaire – Accidentally (Cont.)</vt:lpstr>
      <vt:lpstr>The Magic of Compounding</vt:lpstr>
      <vt:lpstr>Marcus’s Mistake</vt:lpstr>
      <vt:lpstr>Marcus’s Mistake (Cont.)</vt:lpstr>
      <vt:lpstr>Marcus’s Mistake (Cont.)</vt:lpstr>
      <vt:lpstr>Marcus’s Mistake (Cont.)</vt:lpstr>
      <vt:lpstr>Buy and Hold</vt:lpstr>
      <vt:lpstr>The Stock Market Roller Coaster</vt:lpstr>
      <vt:lpstr>Don’t Put All Your Eggs in One Basket</vt:lpstr>
      <vt:lpstr>Forms of Saving and Investing: Some Benefits and Costs</vt:lpstr>
      <vt:lpstr>Investment Situations</vt:lpstr>
      <vt:lpstr>The Pyramid of Risk and Return</vt:lpstr>
      <vt:lpstr>Mutual Funds</vt:lpstr>
      <vt:lpstr>Floor Marker 1</vt:lpstr>
      <vt:lpstr>Floor Marker 2</vt:lpstr>
      <vt:lpstr>Floor Marker 3</vt:lpstr>
      <vt:lpstr>Floor Marker 4</vt:lpstr>
      <vt:lpstr>Floor Marker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2012-09-25T18:02:32Z</dcterms:modified>
</cp:coreProperties>
</file>