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13" r:id="rId2"/>
    <p:sldId id="314" r:id="rId3"/>
    <p:sldId id="315" r:id="rId4"/>
    <p:sldId id="316" r:id="rId5"/>
    <p:sldId id="317" r:id="rId6"/>
    <p:sldId id="31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11" autoAdjust="0"/>
    <p:restoredTop sz="94647" autoAdjust="0"/>
  </p:normalViewPr>
  <p:slideViewPr>
    <p:cSldViewPr>
      <p:cViewPr varScale="1">
        <p:scale>
          <a:sx n="141" d="100"/>
          <a:sy n="141" d="100"/>
        </p:scale>
        <p:origin x="-88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378"/>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9008F-EC35-4884-8F0A-34069903515C}" type="datetimeFigureOut">
              <a:rPr lang="en-US" smtClean="0"/>
              <a:pPr/>
              <a:t>9/25/12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891B6-D858-41E9-98ED-E997806190FA}" type="slidenum">
              <a:rPr lang="en-US" smtClean="0"/>
              <a:pPr/>
              <a:t>‹#›</a:t>
            </a:fld>
            <a:endParaRPr lang="en-US"/>
          </a:p>
        </p:txBody>
      </p:sp>
    </p:spTree>
    <p:extLst>
      <p:ext uri="{BB962C8B-B14F-4D97-AF65-F5344CB8AC3E}">
        <p14:creationId xmlns:p14="http://schemas.microsoft.com/office/powerpoint/2010/main" val="218420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95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438400"/>
            <a:ext cx="8229600" cy="3687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457200" y="61722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userDrawn="1"/>
        </p:nvSpPr>
        <p:spPr>
          <a:xfrm>
            <a:off x="533400" y="6324600"/>
            <a:ext cx="8077200" cy="261610"/>
          </a:xfrm>
          <a:prstGeom prst="rect">
            <a:avLst/>
          </a:prstGeom>
          <a:noFill/>
        </p:spPr>
        <p:txBody>
          <a:bodyPr wrap="square" rtlCol="0">
            <a:spAutoFit/>
          </a:bodyPr>
          <a:lstStyle/>
          <a:p>
            <a:pPr algn="ctr"/>
            <a:r>
              <a:rPr lang="en-US" sz="1100" b="0" i="0" kern="1200" cap="small" baseline="0" dirty="0" smtClean="0">
                <a:solidFill>
                  <a:schemeClr val="tx2"/>
                </a:solidFill>
                <a:latin typeface="Century" pitchFamily="18" charset="0"/>
                <a:ea typeface="+mn-ea"/>
                <a:cs typeface="Times New Roman" pitchFamily="18" charset="0"/>
              </a:rPr>
              <a:t>Learning, Earning, and Investing for a New Generation © Council for Economic Education, New York, NY</a:t>
            </a:r>
            <a:endParaRPr lang="en-US" sz="1100" b="0" i="0" cap="small" baseline="0" dirty="0">
              <a:solidFill>
                <a:schemeClr val="tx2"/>
              </a:solidFill>
              <a:latin typeface="Century"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000" b="1" kern="1200">
          <a:solidFill>
            <a:schemeClr val="tx1"/>
          </a:solidFill>
          <a:latin typeface="Century"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entury" pitchFamily="18" charset="0"/>
          <a:ea typeface="+mn-ea"/>
          <a:cs typeface="Times New Roman" pitchFamily="18" charset="0"/>
        </a:defRPr>
      </a:lvl1pPr>
      <a:lvl2pPr marL="742950" indent="-285750" algn="l" defTabSz="914400" rtl="0" eaLnBrk="1" latinLnBrk="0" hangingPunct="1">
        <a:spcBef>
          <a:spcPct val="20000"/>
        </a:spcBef>
        <a:buFont typeface="Lucida Grande"/>
        <a:buChar char="■"/>
        <a:defRPr sz="2000" kern="1200">
          <a:solidFill>
            <a:schemeClr val="tx1"/>
          </a:solidFill>
          <a:latin typeface="Century"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entury"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entury"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Century"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5665"/>
            <a:ext cx="7772400" cy="1470025"/>
          </a:xfrm>
        </p:spPr>
        <p:txBody>
          <a:bodyPr/>
          <a:lstStyle/>
          <a:p>
            <a:r>
              <a:rPr lang="en-US" cap="small" dirty="0" smtClean="0">
                <a:solidFill>
                  <a:schemeClr val="tx2"/>
                </a:solidFill>
              </a:rPr>
              <a:t>Financial Institutions</a:t>
            </a:r>
            <a:br>
              <a:rPr lang="en-US" cap="small" dirty="0" smtClean="0">
                <a:solidFill>
                  <a:schemeClr val="tx2"/>
                </a:solidFill>
              </a:rPr>
            </a:br>
            <a:r>
              <a:rPr lang="en-US" cap="small" dirty="0" smtClean="0">
                <a:solidFill>
                  <a:schemeClr val="tx2"/>
                </a:solidFill>
              </a:rPr>
              <a:t>In The U.S. Economy</a:t>
            </a:r>
            <a:endParaRPr lang="en-US" cap="small" dirty="0">
              <a:solidFill>
                <a:schemeClr val="tx2"/>
              </a:solidFill>
            </a:endParaRPr>
          </a:p>
        </p:txBody>
      </p:sp>
      <p:cxnSp>
        <p:nvCxnSpPr>
          <p:cNvPr id="4" name="Straight Connector 3"/>
          <p:cNvCxnSpPr/>
          <p:nvPr/>
        </p:nvCxnSpPr>
        <p:spPr>
          <a:xfrm>
            <a:off x="609600" y="2061865"/>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a:off x="609600" y="3433465"/>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762000" y="1524000"/>
            <a:ext cx="2895600" cy="461665"/>
          </a:xfrm>
          <a:prstGeom prst="rect">
            <a:avLst/>
          </a:prstGeom>
          <a:noFill/>
        </p:spPr>
        <p:txBody>
          <a:bodyPr wrap="square" rtlCol="0">
            <a:spAutoFit/>
          </a:bodyPr>
          <a:lstStyle/>
          <a:p>
            <a:r>
              <a:rPr lang="en-US" sz="2400" cap="small" dirty="0" smtClean="0">
                <a:solidFill>
                  <a:schemeClr val="tx2"/>
                </a:solidFill>
                <a:latin typeface="Century" pitchFamily="18" charset="0"/>
              </a:rPr>
              <a:t>Lesson 10</a:t>
            </a:r>
            <a:endParaRPr lang="en-US" sz="2400" cap="small" dirty="0">
              <a:solidFill>
                <a:schemeClr val="tx2"/>
              </a:solidFill>
              <a:latin typeface="Century" pitchFamily="18" charset="0"/>
            </a:endParaRPr>
          </a:p>
        </p:txBody>
      </p:sp>
      <p:pic>
        <p:nvPicPr>
          <p:cNvPr id="9" name="Picture 8" descr="4photo graphic-bl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104" y="3840480"/>
            <a:ext cx="6864096" cy="17221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Matching Savers and Borrowers</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19600"/>
          </a:xfrm>
        </p:spPr>
        <p:txBody>
          <a:bodyPr>
            <a:normAutofit/>
          </a:bodyPr>
          <a:lstStyle/>
          <a:p>
            <a:pPr marL="457200" indent="-457200">
              <a:spcAft>
                <a:spcPts val="600"/>
              </a:spcAft>
              <a:buFont typeface="+mj-lt"/>
              <a:buAutoNum type="arabicPeriod"/>
            </a:pPr>
            <a:r>
              <a:rPr lang="en-US" dirty="0" smtClean="0"/>
              <a:t>It is hard to match up savers’ goals and borrowers’ requests directly.</a:t>
            </a:r>
          </a:p>
          <a:p>
            <a:pPr marL="457200" indent="-457200">
              <a:spcAft>
                <a:spcPts val="600"/>
              </a:spcAft>
              <a:buFont typeface="+mj-lt"/>
              <a:buAutoNum type="arabicPeriod"/>
            </a:pPr>
            <a:r>
              <a:rPr lang="en-US" dirty="0" smtClean="0"/>
              <a:t>Financial institutions do this job; for example:</a:t>
            </a:r>
          </a:p>
          <a:p>
            <a:pPr marL="857250" lvl="1" indent="-457200">
              <a:spcAft>
                <a:spcPts val="600"/>
              </a:spcAft>
            </a:pPr>
            <a:r>
              <a:rPr lang="en-US" dirty="0" smtClean="0"/>
              <a:t>Banks pool savers’ money together and lend from the pool.</a:t>
            </a:r>
          </a:p>
          <a:p>
            <a:pPr marL="857250" lvl="1" indent="-457200">
              <a:spcAft>
                <a:spcPts val="600"/>
              </a:spcAft>
            </a:pPr>
            <a:r>
              <a:rPr lang="en-US" dirty="0" smtClean="0"/>
              <a:t>Life insurance companies use policyholders’ funds to build up a pool from which survivors can be paid.</a:t>
            </a:r>
          </a:p>
          <a:p>
            <a:pPr marL="857250" lvl="1" indent="-457200">
              <a:spcAft>
                <a:spcPts val="600"/>
              </a:spcAft>
            </a:pPr>
            <a:r>
              <a:rPr lang="en-US" dirty="0" smtClean="0"/>
              <a:t>Pension funds use workers’ saved money to lend and invest, using the returns to finance the workers’ retirements.</a:t>
            </a:r>
          </a:p>
          <a:p>
            <a:pPr marL="457200" indent="-457200">
              <a:spcAft>
                <a:spcPts val="600"/>
              </a:spcAft>
              <a:buFont typeface="+mj-lt"/>
              <a:buAutoNum type="arabicPeriod"/>
            </a:pPr>
            <a:r>
              <a:rPr lang="en-US" dirty="0" smtClean="0"/>
              <a:t>Financial institutions provide ways for people to save and invest.</a:t>
            </a:r>
          </a:p>
        </p:txBody>
      </p:sp>
      <p:sp>
        <p:nvSpPr>
          <p:cNvPr id="11" name="TextBox 10"/>
          <p:cNvSpPr txBox="1"/>
          <p:nvPr/>
        </p:nvSpPr>
        <p:spPr>
          <a:xfrm>
            <a:off x="533400" y="422702"/>
            <a:ext cx="8077200" cy="415498"/>
          </a:xfrm>
          <a:prstGeom prst="rect">
            <a:avLst/>
          </a:prstGeom>
          <a:noFill/>
        </p:spPr>
        <p:txBody>
          <a:bodyPr wrap="square" rtlCol="0">
            <a:spAutoFit/>
          </a:bodyPr>
          <a:lstStyle/>
          <a:p>
            <a:pPr algn="ctr"/>
            <a:r>
              <a:rPr lang="en-US" sz="2100" b="1" cap="small" dirty="0" smtClean="0">
                <a:solidFill>
                  <a:schemeClr val="tx2"/>
                </a:solidFill>
                <a:latin typeface="Century" pitchFamily="18" charset="0"/>
                <a:cs typeface="Times New Roman" pitchFamily="18" charset="0"/>
              </a:rPr>
              <a:t>Lesson 10 – Financial Institutions in the U.S. Economy</a:t>
            </a:r>
            <a:endParaRPr lang="en-US" sz="21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10.1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Advantages and Drawbacks</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12" name="Content Placeholder 11"/>
          <p:cNvGraphicFramePr>
            <a:graphicFrameLocks noGrp="1"/>
          </p:cNvGraphicFramePr>
          <p:nvPr>
            <p:ph idx="1"/>
            <p:extLst>
              <p:ext uri="{D42A27DB-BD31-4B8C-83A1-F6EECF244321}">
                <p14:modId xmlns:p14="http://schemas.microsoft.com/office/powerpoint/2010/main" val="84296644"/>
              </p:ext>
            </p:extLst>
          </p:nvPr>
        </p:nvGraphicFramePr>
        <p:xfrm>
          <a:off x="457200" y="1676400"/>
          <a:ext cx="8229600" cy="3688080"/>
        </p:xfrm>
        <a:graphic>
          <a:graphicData uri="http://schemas.openxmlformats.org/drawingml/2006/table">
            <a:tbl>
              <a:tblPr firstRow="1" bandRow="1">
                <a:tableStyleId>{5940675A-B579-460E-94D1-54222C63F5DA}</a:tableStyleId>
              </a:tblPr>
              <a:tblGrid>
                <a:gridCol w="2438400"/>
                <a:gridCol w="5791200"/>
              </a:tblGrid>
              <a:tr h="370840">
                <a:tc>
                  <a:txBody>
                    <a:bodyPr/>
                    <a:lstStyle/>
                    <a:p>
                      <a:r>
                        <a:rPr lang="en-US" sz="1600" dirty="0" smtClean="0">
                          <a:latin typeface="Century" pitchFamily="18" charset="0"/>
                        </a:rPr>
                        <a:t>Sole proprietorship</a:t>
                      </a:r>
                      <a:r>
                        <a:rPr lang="en-US" sz="1600" baseline="0" dirty="0" smtClean="0">
                          <a:latin typeface="Century" pitchFamily="18" charset="0"/>
                        </a:rPr>
                        <a:t> advantages</a:t>
                      </a:r>
                      <a:endParaRPr lang="en-US" sz="1600" dirty="0">
                        <a:latin typeface="Century" pitchFamily="18" charset="0"/>
                      </a:endParaRPr>
                    </a:p>
                  </a:txBody>
                  <a:tcPr/>
                </a:tc>
                <a:tc>
                  <a:txBody>
                    <a:bodyPr/>
                    <a:lstStyle/>
                    <a:p>
                      <a:pPr marL="342900" indent="-342900">
                        <a:buAutoNum type="arabicPeriod"/>
                      </a:pPr>
                      <a:r>
                        <a:rPr lang="en-US" sz="1600" dirty="0" smtClean="0">
                          <a:latin typeface="Century" pitchFamily="18" charset="0"/>
                        </a:rPr>
                        <a:t>Easy to start up and shut down</a:t>
                      </a:r>
                    </a:p>
                    <a:p>
                      <a:pPr marL="342900" indent="-342900">
                        <a:buAutoNum type="arabicPeriod"/>
                      </a:pPr>
                      <a:r>
                        <a:rPr lang="en-US" sz="1600" dirty="0" smtClean="0">
                          <a:latin typeface="Century" pitchFamily="18" charset="0"/>
                        </a:rPr>
                        <a:t>Proprietor has control over profits and operations</a:t>
                      </a:r>
                    </a:p>
                    <a:p>
                      <a:pPr marL="342900" indent="-342900">
                        <a:buAutoNum type="arabicPeriod"/>
                      </a:pPr>
                      <a:r>
                        <a:rPr lang="en-US" sz="1600" dirty="0" smtClean="0">
                          <a:latin typeface="Century" pitchFamily="18" charset="0"/>
                        </a:rPr>
                        <a:t>Pride of being the only owner</a:t>
                      </a:r>
                    </a:p>
                    <a:p>
                      <a:pPr marL="342900" indent="-342900">
                        <a:buAutoNum type="arabicPeriod"/>
                      </a:pPr>
                      <a:r>
                        <a:rPr lang="en-US" sz="1600" dirty="0" smtClean="0">
                          <a:latin typeface="Century" pitchFamily="18" charset="0"/>
                        </a:rPr>
                        <a:t>Lower</a:t>
                      </a:r>
                      <a:r>
                        <a:rPr lang="en-US" sz="1600" baseline="0" dirty="0" smtClean="0">
                          <a:latin typeface="Century" pitchFamily="18" charset="0"/>
                        </a:rPr>
                        <a:t> taxes (no corporate income taxes)</a:t>
                      </a:r>
                      <a:endParaRPr lang="en-US" sz="1600" dirty="0">
                        <a:latin typeface="Century" pitchFamily="18" charset="0"/>
                      </a:endParaRPr>
                    </a:p>
                  </a:txBody>
                  <a:tcPr/>
                </a:tc>
              </a:tr>
              <a:tr h="370840">
                <a:tc>
                  <a:txBody>
                    <a:bodyPr/>
                    <a:lstStyle/>
                    <a:p>
                      <a:r>
                        <a:rPr lang="en-US" sz="1600" dirty="0" smtClean="0">
                          <a:latin typeface="Century" pitchFamily="18" charset="0"/>
                        </a:rPr>
                        <a:t>Sole proprietorship disadvantages</a:t>
                      </a:r>
                      <a:endParaRPr lang="en-US" sz="1600" dirty="0">
                        <a:latin typeface="Century" pitchFamily="18" charset="0"/>
                      </a:endParaRPr>
                    </a:p>
                  </a:txBody>
                  <a:tcPr/>
                </a:tc>
                <a:tc>
                  <a:txBody>
                    <a:bodyPr/>
                    <a:lstStyle/>
                    <a:p>
                      <a:pPr marL="347472" indent="-347472"/>
                      <a:r>
                        <a:rPr lang="en-US" sz="1600" dirty="0" smtClean="0">
                          <a:latin typeface="Century" pitchFamily="18" charset="0"/>
                        </a:rPr>
                        <a:t>5. </a:t>
                      </a:r>
                      <a:r>
                        <a:rPr lang="en-US" sz="1600" baseline="0" dirty="0" smtClean="0">
                          <a:latin typeface="Century" pitchFamily="18" charset="0"/>
                        </a:rPr>
                        <a:t>   </a:t>
                      </a:r>
                      <a:r>
                        <a:rPr lang="en-US" sz="1600" dirty="0" smtClean="0">
                          <a:latin typeface="Century" pitchFamily="18" charset="0"/>
                        </a:rPr>
                        <a:t>Personal responsibility for the business’s debts (unlimited liability)</a:t>
                      </a:r>
                    </a:p>
                    <a:p>
                      <a:pPr marL="347472" indent="-347472"/>
                      <a:r>
                        <a:rPr lang="en-US" sz="1600" dirty="0" smtClean="0">
                          <a:latin typeface="Century" pitchFamily="18" charset="0"/>
                        </a:rPr>
                        <a:t>6.</a:t>
                      </a:r>
                      <a:r>
                        <a:rPr lang="en-US" sz="1600" baseline="0" dirty="0" smtClean="0">
                          <a:latin typeface="Century" pitchFamily="18" charset="0"/>
                        </a:rPr>
                        <a:t>    Difficulty in raising funds</a:t>
                      </a:r>
                    </a:p>
                    <a:p>
                      <a:pPr marL="347472" indent="-347472"/>
                      <a:r>
                        <a:rPr lang="en-US" sz="1600" baseline="0" dirty="0" smtClean="0">
                          <a:latin typeface="Century" pitchFamily="18" charset="0"/>
                        </a:rPr>
                        <a:t>7.    Responsibility for all losses</a:t>
                      </a:r>
                    </a:p>
                    <a:p>
                      <a:pPr marL="347472" indent="-347472"/>
                      <a:r>
                        <a:rPr lang="en-US" sz="1600" baseline="0" dirty="0" smtClean="0">
                          <a:latin typeface="Century" pitchFamily="18" charset="0"/>
                        </a:rPr>
                        <a:t>8.    Management’s human resources limited to one person</a:t>
                      </a:r>
                      <a:endParaRPr lang="en-US" sz="1600" dirty="0">
                        <a:latin typeface="Century" pitchFamily="18" charset="0"/>
                      </a:endParaRPr>
                    </a:p>
                  </a:txBody>
                  <a:tcPr/>
                </a:tc>
              </a:tr>
              <a:tr h="370840">
                <a:tc>
                  <a:txBody>
                    <a:bodyPr/>
                    <a:lstStyle/>
                    <a:p>
                      <a:r>
                        <a:rPr lang="en-US" sz="1600" dirty="0" smtClean="0">
                          <a:latin typeface="Century" pitchFamily="18" charset="0"/>
                        </a:rPr>
                        <a:t>Partnership advantages</a:t>
                      </a:r>
                      <a:endParaRPr lang="en-US" sz="1600" dirty="0">
                        <a:latin typeface="Century" pitchFamily="18" charset="0"/>
                      </a:endParaRPr>
                    </a:p>
                  </a:txBody>
                  <a:tcPr/>
                </a:tc>
                <a:tc>
                  <a:txBody>
                    <a:bodyPr/>
                    <a:lstStyle/>
                    <a:p>
                      <a:pPr marL="347472" indent="-347472"/>
                      <a:r>
                        <a:rPr lang="en-US" sz="1600" dirty="0" smtClean="0">
                          <a:latin typeface="Century" pitchFamily="18" charset="0"/>
                        </a:rPr>
                        <a:t>9.   Easier to raise funds than fund raising in</a:t>
                      </a:r>
                      <a:r>
                        <a:rPr lang="en-US" sz="1600" baseline="0" dirty="0" smtClean="0">
                          <a:latin typeface="Century" pitchFamily="18" charset="0"/>
                        </a:rPr>
                        <a:t> a sole proprietorship</a:t>
                      </a:r>
                    </a:p>
                    <a:p>
                      <a:pPr marL="347472" indent="-347472"/>
                      <a:r>
                        <a:rPr lang="en-US" sz="1600" baseline="0" dirty="0" smtClean="0">
                          <a:latin typeface="Century" pitchFamily="18" charset="0"/>
                        </a:rPr>
                        <a:t>10. Management’s human resources go beyond one person</a:t>
                      </a:r>
                    </a:p>
                    <a:p>
                      <a:pPr marL="347472" indent="-347472"/>
                      <a:r>
                        <a:rPr lang="en-US" sz="1600" baseline="0" dirty="0" smtClean="0">
                          <a:latin typeface="Century" pitchFamily="18" charset="0"/>
                        </a:rPr>
                        <a:t>11. Pride of being (with partners) the owners</a:t>
                      </a:r>
                    </a:p>
                    <a:p>
                      <a:pPr marL="347472" indent="-347472"/>
                      <a:r>
                        <a:rPr lang="en-US" sz="1600" baseline="0" dirty="0" smtClean="0">
                          <a:latin typeface="Century" pitchFamily="18" charset="0"/>
                        </a:rPr>
                        <a:t>12. Lower taxes (no corporate income taxes)</a:t>
                      </a:r>
                      <a:endParaRPr lang="en-US" sz="1600" dirty="0">
                        <a:latin typeface="Century" pitchFamily="18" charset="0"/>
                      </a:endParaRPr>
                    </a:p>
                  </a:txBody>
                  <a:tcPr/>
                </a:tc>
              </a:tr>
            </a:tbl>
          </a:graphicData>
        </a:graphic>
      </p:graphicFrame>
      <p:sp>
        <p:nvSpPr>
          <p:cNvPr id="8" name="TextBox 7"/>
          <p:cNvSpPr txBox="1"/>
          <p:nvPr/>
        </p:nvSpPr>
        <p:spPr>
          <a:xfrm>
            <a:off x="533400" y="422702"/>
            <a:ext cx="8077200" cy="415498"/>
          </a:xfrm>
          <a:prstGeom prst="rect">
            <a:avLst/>
          </a:prstGeom>
          <a:noFill/>
        </p:spPr>
        <p:txBody>
          <a:bodyPr wrap="square" rtlCol="0">
            <a:spAutoFit/>
          </a:bodyPr>
          <a:lstStyle/>
          <a:p>
            <a:pPr algn="ctr"/>
            <a:r>
              <a:rPr lang="en-US" sz="2100" b="1" cap="small" dirty="0" smtClean="0">
                <a:solidFill>
                  <a:schemeClr val="tx2"/>
                </a:solidFill>
                <a:latin typeface="Century" pitchFamily="18" charset="0"/>
                <a:cs typeface="Times New Roman" pitchFamily="18" charset="0"/>
              </a:rPr>
              <a:t>Lesson 10 – Financial Institutions in the U.S. Economy</a:t>
            </a:r>
            <a:endParaRPr lang="en-US" sz="21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10.2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Advantages and Drawbacks (Cont.)</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12" name="Content Placeholder 11"/>
          <p:cNvGraphicFramePr>
            <a:graphicFrameLocks noGrp="1"/>
          </p:cNvGraphicFramePr>
          <p:nvPr>
            <p:ph idx="1"/>
            <p:extLst>
              <p:ext uri="{D42A27DB-BD31-4B8C-83A1-F6EECF244321}">
                <p14:modId xmlns:p14="http://schemas.microsoft.com/office/powerpoint/2010/main" val="3748438838"/>
              </p:ext>
            </p:extLst>
          </p:nvPr>
        </p:nvGraphicFramePr>
        <p:xfrm>
          <a:off x="457200" y="1676400"/>
          <a:ext cx="8229600" cy="3688080"/>
        </p:xfrm>
        <a:graphic>
          <a:graphicData uri="http://schemas.openxmlformats.org/drawingml/2006/table">
            <a:tbl>
              <a:tblPr firstRow="1" bandRow="1">
                <a:tableStyleId>{5940675A-B579-460E-94D1-54222C63F5DA}</a:tableStyleId>
              </a:tblPr>
              <a:tblGrid>
                <a:gridCol w="2438400"/>
                <a:gridCol w="5791200"/>
              </a:tblGrid>
              <a:tr h="370840">
                <a:tc>
                  <a:txBody>
                    <a:bodyPr/>
                    <a:lstStyle/>
                    <a:p>
                      <a:r>
                        <a:rPr lang="en-US" sz="1600" dirty="0" smtClean="0">
                          <a:latin typeface="Century" pitchFamily="18" charset="0"/>
                        </a:rPr>
                        <a:t>Partnership</a:t>
                      </a:r>
                      <a:r>
                        <a:rPr lang="en-US" sz="1600" baseline="0" dirty="0" smtClean="0">
                          <a:latin typeface="Century" pitchFamily="18" charset="0"/>
                        </a:rPr>
                        <a:t> disadvantages</a:t>
                      </a:r>
                      <a:endParaRPr lang="en-US" sz="1600" dirty="0">
                        <a:latin typeface="Century" pitchFamily="18" charset="0"/>
                      </a:endParaRPr>
                    </a:p>
                  </a:txBody>
                  <a:tcPr/>
                </a:tc>
                <a:tc>
                  <a:txBody>
                    <a:bodyPr/>
                    <a:lstStyle/>
                    <a:p>
                      <a:pPr marL="342900" indent="-342900">
                        <a:buNone/>
                      </a:pPr>
                      <a:r>
                        <a:rPr lang="en-US" sz="1600" dirty="0" smtClean="0">
                          <a:latin typeface="Century" pitchFamily="18" charset="0"/>
                        </a:rPr>
                        <a:t>13.</a:t>
                      </a:r>
                      <a:r>
                        <a:rPr lang="en-US" sz="1600" baseline="0" dirty="0" smtClean="0">
                          <a:latin typeface="Century" pitchFamily="18" charset="0"/>
                        </a:rPr>
                        <a:t> Profits are split among partners, rather than going solely to proprietor</a:t>
                      </a:r>
                    </a:p>
                    <a:p>
                      <a:pPr marL="342900" indent="-342900">
                        <a:buNone/>
                      </a:pPr>
                      <a:r>
                        <a:rPr lang="en-US" sz="1600" baseline="0" dirty="0" smtClean="0">
                          <a:latin typeface="Century" pitchFamily="18" charset="0"/>
                        </a:rPr>
                        <a:t>14. Conflicts between partners possible</a:t>
                      </a:r>
                    </a:p>
                    <a:p>
                      <a:pPr marL="342900" indent="-342900">
                        <a:buNone/>
                      </a:pPr>
                      <a:r>
                        <a:rPr lang="en-US" sz="1600" baseline="0" dirty="0" smtClean="0">
                          <a:latin typeface="Century" pitchFamily="18" charset="0"/>
                        </a:rPr>
                        <a:t>15. Possible instability when a partner leaves</a:t>
                      </a:r>
                    </a:p>
                    <a:p>
                      <a:pPr marL="342900" indent="-342900">
                        <a:buNone/>
                      </a:pPr>
                      <a:r>
                        <a:rPr lang="en-US" sz="1600" baseline="0" dirty="0" smtClean="0">
                          <a:latin typeface="Century" pitchFamily="18" charset="0"/>
                        </a:rPr>
                        <a:t>16. Personal responsibility for the business’s debts (unlimited liability)</a:t>
                      </a:r>
                      <a:endParaRPr lang="en-US" sz="1600" dirty="0">
                        <a:latin typeface="Century" pitchFamily="18" charset="0"/>
                      </a:endParaRPr>
                    </a:p>
                  </a:txBody>
                  <a:tcPr/>
                </a:tc>
              </a:tr>
              <a:tr h="370840">
                <a:tc>
                  <a:txBody>
                    <a:bodyPr/>
                    <a:lstStyle/>
                    <a:p>
                      <a:r>
                        <a:rPr lang="en-US" sz="1600" dirty="0" smtClean="0">
                          <a:latin typeface="Century" pitchFamily="18" charset="0"/>
                        </a:rPr>
                        <a:t>Corporation</a:t>
                      </a:r>
                      <a:r>
                        <a:rPr lang="en-US" sz="1600" baseline="0" dirty="0" smtClean="0">
                          <a:latin typeface="Century" pitchFamily="18" charset="0"/>
                        </a:rPr>
                        <a:t> advantages</a:t>
                      </a:r>
                      <a:endParaRPr lang="en-US" sz="1600" dirty="0">
                        <a:latin typeface="Century" pitchFamily="18" charset="0"/>
                      </a:endParaRPr>
                    </a:p>
                  </a:txBody>
                  <a:tcPr/>
                </a:tc>
                <a:tc>
                  <a:txBody>
                    <a:bodyPr/>
                    <a:lstStyle/>
                    <a:p>
                      <a:pPr marL="347472" indent="-347472"/>
                      <a:r>
                        <a:rPr lang="en-US" sz="1600" dirty="0" smtClean="0">
                          <a:latin typeface="Century" pitchFamily="18" charset="0"/>
                        </a:rPr>
                        <a:t>17. Transferability of shares</a:t>
                      </a:r>
                      <a:r>
                        <a:rPr lang="en-US" sz="1600" baseline="0" dirty="0" smtClean="0">
                          <a:latin typeface="Century" pitchFamily="18" charset="0"/>
                        </a:rPr>
                        <a:t> to anyone who wants to own stock</a:t>
                      </a:r>
                    </a:p>
                    <a:p>
                      <a:pPr marL="347472" indent="-347472"/>
                      <a:r>
                        <a:rPr lang="en-US" sz="1600" baseline="0" dirty="0" smtClean="0">
                          <a:latin typeface="Century" pitchFamily="18" charset="0"/>
                        </a:rPr>
                        <a:t>18. Unlimited life, even after death of founders</a:t>
                      </a:r>
                    </a:p>
                    <a:p>
                      <a:pPr marL="347472" indent="-347472"/>
                      <a:r>
                        <a:rPr lang="en-US" sz="1600" baseline="0" dirty="0" smtClean="0">
                          <a:latin typeface="Century" pitchFamily="18" charset="0"/>
                        </a:rPr>
                        <a:t>19. Liability of shareholders is limited to their investment</a:t>
                      </a:r>
                      <a:endParaRPr lang="en-US" sz="1600" dirty="0">
                        <a:latin typeface="Century" pitchFamily="18" charset="0"/>
                      </a:endParaRPr>
                    </a:p>
                  </a:txBody>
                  <a:tcPr/>
                </a:tc>
              </a:tr>
              <a:tr h="370840">
                <a:tc>
                  <a:txBody>
                    <a:bodyPr/>
                    <a:lstStyle/>
                    <a:p>
                      <a:r>
                        <a:rPr lang="en-US" sz="1600" dirty="0" smtClean="0">
                          <a:latin typeface="Century" pitchFamily="18" charset="0"/>
                        </a:rPr>
                        <a:t>Corporation disadvantages</a:t>
                      </a:r>
                      <a:endParaRPr lang="en-US" sz="1600" dirty="0">
                        <a:latin typeface="Century" pitchFamily="18" charset="0"/>
                      </a:endParaRPr>
                    </a:p>
                  </a:txBody>
                  <a:tcPr/>
                </a:tc>
                <a:tc>
                  <a:txBody>
                    <a:bodyPr/>
                    <a:lstStyle/>
                    <a:p>
                      <a:pPr marL="347472" indent="-347472"/>
                      <a:r>
                        <a:rPr lang="en-US" sz="1600" dirty="0" smtClean="0">
                          <a:latin typeface="Century" pitchFamily="18" charset="0"/>
                        </a:rPr>
                        <a:t>20. Costly to</a:t>
                      </a:r>
                      <a:r>
                        <a:rPr lang="en-US" sz="1600" baseline="0" dirty="0" smtClean="0">
                          <a:latin typeface="Century" pitchFamily="18" charset="0"/>
                        </a:rPr>
                        <a:t> start up and shut down</a:t>
                      </a:r>
                    </a:p>
                    <a:p>
                      <a:pPr marL="347472" indent="-347472"/>
                      <a:r>
                        <a:rPr lang="en-US" sz="1600" baseline="0" dirty="0" smtClean="0">
                          <a:latin typeface="Century" pitchFamily="18" charset="0"/>
                        </a:rPr>
                        <a:t>21. Higher taxes (subject to corporate income taxes)</a:t>
                      </a:r>
                    </a:p>
                    <a:p>
                      <a:pPr marL="347472" indent="-347472"/>
                      <a:r>
                        <a:rPr lang="en-US" sz="1600" baseline="0" dirty="0" smtClean="0">
                          <a:latin typeface="Century" pitchFamily="18" charset="0"/>
                        </a:rPr>
                        <a:t>22. Separation of ownership (shareholders) from control (executives)</a:t>
                      </a:r>
                      <a:endParaRPr lang="en-US" sz="1600" dirty="0">
                        <a:latin typeface="Century" pitchFamily="18" charset="0"/>
                      </a:endParaRPr>
                    </a:p>
                  </a:txBody>
                  <a:tcPr/>
                </a:tc>
              </a:tr>
            </a:tbl>
          </a:graphicData>
        </a:graphic>
      </p:graphicFrame>
      <p:sp>
        <p:nvSpPr>
          <p:cNvPr id="8" name="TextBox 7"/>
          <p:cNvSpPr txBox="1"/>
          <p:nvPr/>
        </p:nvSpPr>
        <p:spPr>
          <a:xfrm>
            <a:off x="533400" y="422702"/>
            <a:ext cx="8077200" cy="415498"/>
          </a:xfrm>
          <a:prstGeom prst="rect">
            <a:avLst/>
          </a:prstGeom>
          <a:noFill/>
        </p:spPr>
        <p:txBody>
          <a:bodyPr wrap="square" rtlCol="0">
            <a:spAutoFit/>
          </a:bodyPr>
          <a:lstStyle/>
          <a:p>
            <a:pPr algn="ctr"/>
            <a:r>
              <a:rPr lang="en-US" sz="2100" b="1" cap="small" dirty="0" smtClean="0">
                <a:solidFill>
                  <a:schemeClr val="tx2"/>
                </a:solidFill>
                <a:latin typeface="Century" pitchFamily="18" charset="0"/>
                <a:cs typeface="Times New Roman" pitchFamily="18" charset="0"/>
              </a:rPr>
              <a:t>Lesson 10 – Financial Institutions in the U.S. Economy</a:t>
            </a:r>
            <a:endParaRPr lang="en-US" sz="21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10.3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Apple’s Financial History-1</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19600"/>
          </a:xfrm>
        </p:spPr>
        <p:txBody>
          <a:bodyPr>
            <a:normAutofit/>
          </a:bodyPr>
          <a:lstStyle/>
          <a:p>
            <a:pPr marL="457200" indent="-457200">
              <a:spcAft>
                <a:spcPts val="600"/>
              </a:spcAft>
              <a:buFont typeface="+mj-lt"/>
              <a:buAutoNum type="alphaUcPeriod"/>
            </a:pPr>
            <a:r>
              <a:rPr lang="en-US" dirty="0" smtClean="0"/>
              <a:t>In the early years when Steve Jobs worked by himself, he knew he was good at marketing but missed the technical skills of his friend Steve Wozniak.</a:t>
            </a:r>
          </a:p>
          <a:p>
            <a:pPr marL="457200" indent="-457200">
              <a:spcAft>
                <a:spcPts val="600"/>
              </a:spcAft>
              <a:buFont typeface="+mj-lt"/>
              <a:buAutoNum type="alphaUcPeriod"/>
            </a:pPr>
            <a:r>
              <a:rPr lang="en-US" dirty="0" smtClean="0"/>
              <a:t>Worried about his responsibility for Apple’s debts, Ronald Wayne left the young company after only two weeks.</a:t>
            </a:r>
          </a:p>
          <a:p>
            <a:pPr marL="457200" indent="-457200">
              <a:spcAft>
                <a:spcPts val="600"/>
              </a:spcAft>
              <a:buFont typeface="+mj-lt"/>
              <a:buAutoNum type="alphaUcPeriod"/>
            </a:pPr>
            <a:r>
              <a:rPr lang="en-US" dirty="0" smtClean="0"/>
              <a:t>The death of Steve Jobs in 2011 was difficult for Apple, but the corporation continued operations without interruption.</a:t>
            </a:r>
          </a:p>
        </p:txBody>
      </p:sp>
      <p:sp>
        <p:nvSpPr>
          <p:cNvPr id="11" name="TextBox 10"/>
          <p:cNvSpPr txBox="1"/>
          <p:nvPr/>
        </p:nvSpPr>
        <p:spPr>
          <a:xfrm>
            <a:off x="533400" y="422702"/>
            <a:ext cx="8077200" cy="415498"/>
          </a:xfrm>
          <a:prstGeom prst="rect">
            <a:avLst/>
          </a:prstGeom>
          <a:noFill/>
        </p:spPr>
        <p:txBody>
          <a:bodyPr wrap="square" rtlCol="0">
            <a:spAutoFit/>
          </a:bodyPr>
          <a:lstStyle/>
          <a:p>
            <a:pPr algn="ctr"/>
            <a:r>
              <a:rPr lang="en-US" sz="2100" b="1" cap="small" dirty="0" smtClean="0">
                <a:solidFill>
                  <a:schemeClr val="tx2"/>
                </a:solidFill>
                <a:latin typeface="Century" pitchFamily="18" charset="0"/>
                <a:cs typeface="Times New Roman" pitchFamily="18" charset="0"/>
              </a:rPr>
              <a:t>Lesson 10 – Financial Institutions in the U.S. Economy</a:t>
            </a:r>
            <a:endParaRPr lang="en-US" sz="21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10.4</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Apple’s Financial History-2</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533400" y="422702"/>
            <a:ext cx="8077200" cy="415498"/>
          </a:xfrm>
          <a:prstGeom prst="rect">
            <a:avLst/>
          </a:prstGeom>
          <a:noFill/>
        </p:spPr>
        <p:txBody>
          <a:bodyPr wrap="square" rtlCol="0">
            <a:spAutoFit/>
          </a:bodyPr>
          <a:lstStyle/>
          <a:p>
            <a:pPr algn="ctr"/>
            <a:r>
              <a:rPr lang="en-US" sz="2100" b="1" cap="small" dirty="0" smtClean="0">
                <a:solidFill>
                  <a:schemeClr val="tx2"/>
                </a:solidFill>
                <a:latin typeface="Century" pitchFamily="18" charset="0"/>
                <a:cs typeface="Times New Roman" pitchFamily="18" charset="0"/>
              </a:rPr>
              <a:t>Lesson 10 – Financial Institutions in the U.S. Economy</a:t>
            </a:r>
            <a:endParaRPr lang="en-US" sz="2100" b="1" cap="small" dirty="0">
              <a:solidFill>
                <a:schemeClr val="tx2"/>
              </a:solidFill>
              <a:latin typeface="Century" pitchFamily="18" charset="0"/>
              <a:cs typeface="Times New Roman" pitchFamily="18" charset="0"/>
            </a:endParaRPr>
          </a:p>
        </p:txBody>
      </p:sp>
      <p:sp>
        <p:nvSpPr>
          <p:cNvPr id="8" name="Content Placeholder 7"/>
          <p:cNvSpPr>
            <a:spLocks noGrp="1"/>
          </p:cNvSpPr>
          <p:nvPr>
            <p:ph idx="1"/>
          </p:nvPr>
        </p:nvSpPr>
        <p:spPr>
          <a:xfrm>
            <a:off x="457200" y="1600200"/>
            <a:ext cx="8229600" cy="4419600"/>
          </a:xfrm>
        </p:spPr>
        <p:txBody>
          <a:bodyPr>
            <a:normAutofit/>
          </a:bodyPr>
          <a:lstStyle/>
          <a:p>
            <a:pPr marL="457200" indent="-457200">
              <a:spcAft>
                <a:spcPts val="600"/>
              </a:spcAft>
              <a:buNone/>
            </a:pPr>
            <a:r>
              <a:rPr lang="en-US" dirty="0" smtClean="0"/>
              <a:t>D.   Apple shareholders have worried about executives’ determination to spend whatever money it takes to defeat the rival Smartphone operating system, Android, fearing the impact on profits and the value of their investment.</a:t>
            </a:r>
          </a:p>
          <a:p>
            <a:pPr marL="457200" indent="-457200">
              <a:spcAft>
                <a:spcPts val="600"/>
              </a:spcAft>
              <a:buNone/>
            </a:pPr>
            <a:r>
              <a:rPr lang="en-US" dirty="0" smtClean="0"/>
              <a:t>E.  When Steve Jobs and Steve Wozniak were running Apple in the early days, they had disputes about required components for new designs.</a:t>
            </a:r>
          </a:p>
          <a:p>
            <a:pPr marL="457200" indent="-457200">
              <a:spcAft>
                <a:spcPts val="600"/>
              </a:spcAft>
              <a:buNone/>
            </a:pPr>
            <a:r>
              <a:rPr lang="en-US" dirty="0" smtClean="0"/>
              <a:t>F.   It was easy for Steve Wozniak to get paid as a free-lancer for occasional technology jobs in California in the 1970s.</a:t>
            </a:r>
          </a:p>
        </p:txBody>
      </p:sp>
      <p:sp>
        <p:nvSpPr>
          <p:cNvPr id="11" name="TextBox 10"/>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10.5</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557</Words>
  <Application>Microsoft Macintosh PowerPoint</Application>
  <PresentationFormat>On-screen Show (4:3)</PresentationFormat>
  <Paragraphs>57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Financial Institutions In The U.S. Economy</vt:lpstr>
      <vt:lpstr>Matching Savers and Borrowers</vt:lpstr>
      <vt:lpstr>Advantages and Drawbacks</vt:lpstr>
      <vt:lpstr>Advantages and Drawbacks (Cont.)</vt:lpstr>
      <vt:lpstr>Apple’s Financial History-1</vt:lpstr>
      <vt:lpstr>Apple’s Financial History-2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Carey</dc:creator>
  <cp:lastModifiedBy>Michelle Eilers</cp:lastModifiedBy>
  <cp:revision>118</cp:revision>
  <dcterms:created xsi:type="dcterms:W3CDTF">2012-09-12T16:50:05Z</dcterms:created>
  <dcterms:modified xsi:type="dcterms:W3CDTF">2012-09-25T18:03:13Z</dcterms:modified>
</cp:coreProperties>
</file>