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7"/>
  </p:notesMasterIdLst>
  <p:sldIdLst>
    <p:sldId id="361" r:id="rId2"/>
    <p:sldId id="362" r:id="rId3"/>
    <p:sldId id="363" r:id="rId4"/>
    <p:sldId id="364" r:id="rId5"/>
    <p:sldId id="365" r:id="rId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D7AC3CCA-C797-4891-BE02-D94E43425B78}" styleName="Medium Style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43" autoAdjust="0"/>
    <p:restoredTop sz="94647" autoAdjust="0"/>
  </p:normalViewPr>
  <p:slideViewPr>
    <p:cSldViewPr>
      <p:cViewPr varScale="1">
        <p:scale>
          <a:sx n="141" d="100"/>
          <a:sy n="141" d="100"/>
        </p:scale>
        <p:origin x="-1096" y="-10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11" Type="http://schemas.openxmlformats.org/officeDocument/2006/relationships/theme" Target="theme/theme1.xml"/><Relationship Id="rId12"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notesMaster" Target="notesMasters/notesMaster1.xml"/><Relationship Id="rId8" Type="http://schemas.openxmlformats.org/officeDocument/2006/relationships/printerSettings" Target="printerSettings/printerSettings1.bin"/><Relationship Id="rId9" Type="http://schemas.openxmlformats.org/officeDocument/2006/relationships/presProps" Target="presProps.xml"/><Relationship Id="rId1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E09008F-EC35-4884-8F0A-34069903515C}" type="datetimeFigureOut">
              <a:rPr lang="en-US" smtClean="0"/>
              <a:pPr/>
              <a:t>9/25/12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E4891B6-D858-41E9-98ED-E997806190FA}" type="slidenum">
              <a:rPr lang="en-US" smtClean="0"/>
              <a:pPr/>
              <a:t>‹#›</a:t>
            </a:fld>
            <a:endParaRPr lang="en-US"/>
          </a:p>
        </p:txBody>
      </p:sp>
    </p:spTree>
    <p:extLst>
      <p:ext uri="{BB962C8B-B14F-4D97-AF65-F5344CB8AC3E}">
        <p14:creationId xmlns:p14="http://schemas.microsoft.com/office/powerpoint/2010/main" val="218420040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8E9F0D31-1518-44D6-9CED-DB461604AEFC}" type="datetimeFigureOut">
              <a:rPr lang="en-US" smtClean="0"/>
              <a:pPr/>
              <a:t>9/25/12</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EF1F4240-D80A-4781-97E1-1AB313B736EF}"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8E9F0D31-1518-44D6-9CED-DB461604AEFC}" type="datetimeFigureOut">
              <a:rPr lang="en-US" smtClean="0"/>
              <a:pPr/>
              <a:t>9/25/12</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EF1F4240-D80A-4781-97E1-1AB313B736EF}"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8E9F0D31-1518-44D6-9CED-DB461604AEFC}" type="datetimeFigureOut">
              <a:rPr lang="en-US" smtClean="0"/>
              <a:pPr/>
              <a:t>9/25/12</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EF1F4240-D80A-4781-97E1-1AB313B736EF}"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8E9F0D31-1518-44D6-9CED-DB461604AEFC}" type="datetimeFigureOut">
              <a:rPr lang="en-US" smtClean="0"/>
              <a:pPr/>
              <a:t>9/25/12</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EF1F4240-D80A-4781-97E1-1AB313B736EF}"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8E9F0D31-1518-44D6-9CED-DB461604AEFC}" type="datetimeFigureOut">
              <a:rPr lang="en-US" smtClean="0"/>
              <a:pPr/>
              <a:t>9/25/12</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EF1F4240-D80A-4781-97E1-1AB313B736EF}"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457200" y="6356350"/>
            <a:ext cx="2133600" cy="365125"/>
          </a:xfrm>
          <a:prstGeom prst="rect">
            <a:avLst/>
          </a:prstGeom>
        </p:spPr>
        <p:txBody>
          <a:bodyPr/>
          <a:lstStyle/>
          <a:p>
            <a:fld id="{8E9F0D31-1518-44D6-9CED-DB461604AEFC}" type="datetimeFigureOut">
              <a:rPr lang="en-US" smtClean="0"/>
              <a:pPr/>
              <a:t>9/25/12</a:t>
            </a:fld>
            <a:endParaRPr lang="en-US"/>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US"/>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fld id="{EF1F4240-D80A-4781-97E1-1AB313B736EF}"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a:xfrm>
            <a:off x="457200" y="6356350"/>
            <a:ext cx="2133600" cy="365125"/>
          </a:xfrm>
          <a:prstGeom prst="rect">
            <a:avLst/>
          </a:prstGeom>
        </p:spPr>
        <p:txBody>
          <a:bodyPr/>
          <a:lstStyle/>
          <a:p>
            <a:fld id="{8E9F0D31-1518-44D6-9CED-DB461604AEFC}" type="datetimeFigureOut">
              <a:rPr lang="en-US" smtClean="0"/>
              <a:pPr/>
              <a:t>9/25/12</a:t>
            </a:fld>
            <a:endParaRPr lang="en-US"/>
          </a:p>
        </p:txBody>
      </p:sp>
      <p:sp>
        <p:nvSpPr>
          <p:cNvPr id="8" name="Footer Placeholder 7"/>
          <p:cNvSpPr>
            <a:spLocks noGrp="1"/>
          </p:cNvSpPr>
          <p:nvPr>
            <p:ph type="ftr" sz="quarter" idx="11"/>
          </p:nvPr>
        </p:nvSpPr>
        <p:spPr>
          <a:xfrm>
            <a:off x="3124200" y="6356350"/>
            <a:ext cx="2895600" cy="365125"/>
          </a:xfrm>
          <a:prstGeom prst="rect">
            <a:avLst/>
          </a:prstGeom>
        </p:spPr>
        <p:txBody>
          <a:bodyPr/>
          <a:lstStyle/>
          <a:p>
            <a:endParaRPr lang="en-US"/>
          </a:p>
        </p:txBody>
      </p:sp>
      <p:sp>
        <p:nvSpPr>
          <p:cNvPr id="9" name="Slide Number Placeholder 8"/>
          <p:cNvSpPr>
            <a:spLocks noGrp="1"/>
          </p:cNvSpPr>
          <p:nvPr>
            <p:ph type="sldNum" sz="quarter" idx="12"/>
          </p:nvPr>
        </p:nvSpPr>
        <p:spPr>
          <a:xfrm>
            <a:off x="6553200" y="6356350"/>
            <a:ext cx="2133600" cy="365125"/>
          </a:xfrm>
          <a:prstGeom prst="rect">
            <a:avLst/>
          </a:prstGeom>
        </p:spPr>
        <p:txBody>
          <a:bodyPr/>
          <a:lstStyle/>
          <a:p>
            <a:fld id="{EF1F4240-D80A-4781-97E1-1AB313B736EF}"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a:xfrm>
            <a:off x="457200" y="6356350"/>
            <a:ext cx="2133600" cy="365125"/>
          </a:xfrm>
          <a:prstGeom prst="rect">
            <a:avLst/>
          </a:prstGeom>
        </p:spPr>
        <p:txBody>
          <a:bodyPr/>
          <a:lstStyle/>
          <a:p>
            <a:fld id="{8E9F0D31-1518-44D6-9CED-DB461604AEFC}" type="datetimeFigureOut">
              <a:rPr lang="en-US" smtClean="0"/>
              <a:pPr/>
              <a:t>9/25/12</a:t>
            </a:fld>
            <a:endParaRPr lang="en-US"/>
          </a:p>
        </p:txBody>
      </p:sp>
      <p:sp>
        <p:nvSpPr>
          <p:cNvPr id="4" name="Footer Placeholder 3"/>
          <p:cNvSpPr>
            <a:spLocks noGrp="1"/>
          </p:cNvSpPr>
          <p:nvPr>
            <p:ph type="ftr" sz="quarter" idx="11"/>
          </p:nvPr>
        </p:nvSpPr>
        <p:spPr>
          <a:xfrm>
            <a:off x="3124200" y="6356350"/>
            <a:ext cx="2895600" cy="365125"/>
          </a:xfrm>
          <a:prstGeom prst="rect">
            <a:avLst/>
          </a:prstGeom>
        </p:spPr>
        <p:txBody>
          <a:bodyPr/>
          <a:lstStyle/>
          <a:p>
            <a:endParaRPr lang="en-US"/>
          </a:p>
        </p:txBody>
      </p:sp>
      <p:sp>
        <p:nvSpPr>
          <p:cNvPr id="5" name="Slide Number Placeholder 4"/>
          <p:cNvSpPr>
            <a:spLocks noGrp="1"/>
          </p:cNvSpPr>
          <p:nvPr>
            <p:ph type="sldNum" sz="quarter" idx="12"/>
          </p:nvPr>
        </p:nvSpPr>
        <p:spPr>
          <a:xfrm>
            <a:off x="6553200" y="6356350"/>
            <a:ext cx="2133600" cy="365125"/>
          </a:xfrm>
          <a:prstGeom prst="rect">
            <a:avLst/>
          </a:prstGeom>
        </p:spPr>
        <p:txBody>
          <a:bodyPr/>
          <a:lstStyle/>
          <a:p>
            <a:fld id="{EF1F4240-D80A-4781-97E1-1AB313B736EF}"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57200" y="6356350"/>
            <a:ext cx="2133600" cy="365125"/>
          </a:xfrm>
          <a:prstGeom prst="rect">
            <a:avLst/>
          </a:prstGeom>
        </p:spPr>
        <p:txBody>
          <a:bodyPr/>
          <a:lstStyle/>
          <a:p>
            <a:fld id="{8E9F0D31-1518-44D6-9CED-DB461604AEFC}" type="datetimeFigureOut">
              <a:rPr lang="en-US" smtClean="0"/>
              <a:pPr/>
              <a:t>9/25/12</a:t>
            </a:fld>
            <a:endParaRPr lang="en-US"/>
          </a:p>
        </p:txBody>
      </p:sp>
      <p:sp>
        <p:nvSpPr>
          <p:cNvPr id="3" name="Footer Placeholder 2"/>
          <p:cNvSpPr>
            <a:spLocks noGrp="1"/>
          </p:cNvSpPr>
          <p:nvPr>
            <p:ph type="ftr" sz="quarter" idx="11"/>
          </p:nvPr>
        </p:nvSpPr>
        <p:spPr>
          <a:xfrm>
            <a:off x="3124200" y="6356350"/>
            <a:ext cx="2895600" cy="365125"/>
          </a:xfrm>
          <a:prstGeom prst="rect">
            <a:avLst/>
          </a:prstGeom>
        </p:spPr>
        <p:txBody>
          <a:bodyPr/>
          <a:lstStyle/>
          <a:p>
            <a:endParaRPr lang="en-US"/>
          </a:p>
        </p:txBody>
      </p:sp>
      <p:sp>
        <p:nvSpPr>
          <p:cNvPr id="4" name="Slide Number Placeholder 3"/>
          <p:cNvSpPr>
            <a:spLocks noGrp="1"/>
          </p:cNvSpPr>
          <p:nvPr>
            <p:ph type="sldNum" sz="quarter" idx="12"/>
          </p:nvPr>
        </p:nvSpPr>
        <p:spPr>
          <a:xfrm>
            <a:off x="6553200" y="6356350"/>
            <a:ext cx="2133600" cy="365125"/>
          </a:xfrm>
          <a:prstGeom prst="rect">
            <a:avLst/>
          </a:prstGeom>
        </p:spPr>
        <p:txBody>
          <a:bodyPr/>
          <a:lstStyle/>
          <a:p>
            <a:fld id="{EF1F4240-D80A-4781-97E1-1AB313B736EF}"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p>
            <a:fld id="{8E9F0D31-1518-44D6-9CED-DB461604AEFC}" type="datetimeFigureOut">
              <a:rPr lang="en-US" smtClean="0"/>
              <a:pPr/>
              <a:t>9/25/12</a:t>
            </a:fld>
            <a:endParaRPr lang="en-US"/>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US"/>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fld id="{EF1F4240-D80A-4781-97E1-1AB313B736EF}"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p>
            <a:fld id="{8E9F0D31-1518-44D6-9CED-DB461604AEFC}" type="datetimeFigureOut">
              <a:rPr lang="en-US" smtClean="0"/>
              <a:pPr/>
              <a:t>9/25/12</a:t>
            </a:fld>
            <a:endParaRPr lang="en-US"/>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US"/>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fld id="{EF1F4240-D80A-4781-97E1-1AB313B736EF}"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1295400"/>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57200" y="2438400"/>
            <a:ext cx="8229600" cy="36877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cxnSp>
        <p:nvCxnSpPr>
          <p:cNvPr id="8" name="Straight Connector 7"/>
          <p:cNvCxnSpPr/>
          <p:nvPr userDrawn="1"/>
        </p:nvCxnSpPr>
        <p:spPr>
          <a:xfrm>
            <a:off x="457200" y="6172200"/>
            <a:ext cx="8229600" cy="0"/>
          </a:xfrm>
          <a:prstGeom prst="line">
            <a:avLst/>
          </a:prstGeom>
        </p:spPr>
        <p:style>
          <a:lnRef idx="3">
            <a:schemeClr val="accent1"/>
          </a:lnRef>
          <a:fillRef idx="0">
            <a:schemeClr val="accent1"/>
          </a:fillRef>
          <a:effectRef idx="2">
            <a:schemeClr val="accent1"/>
          </a:effectRef>
          <a:fontRef idx="minor">
            <a:schemeClr val="tx1"/>
          </a:fontRef>
        </p:style>
      </p:cxnSp>
      <p:sp>
        <p:nvSpPr>
          <p:cNvPr id="9" name="TextBox 8"/>
          <p:cNvSpPr txBox="1"/>
          <p:nvPr userDrawn="1"/>
        </p:nvSpPr>
        <p:spPr>
          <a:xfrm>
            <a:off x="533400" y="6324600"/>
            <a:ext cx="8077200" cy="261610"/>
          </a:xfrm>
          <a:prstGeom prst="rect">
            <a:avLst/>
          </a:prstGeom>
          <a:noFill/>
        </p:spPr>
        <p:txBody>
          <a:bodyPr wrap="square" rtlCol="0">
            <a:spAutoFit/>
          </a:bodyPr>
          <a:lstStyle/>
          <a:p>
            <a:pPr algn="ctr"/>
            <a:r>
              <a:rPr lang="en-US" sz="1100" b="0" i="0" kern="1200" cap="small" baseline="0" dirty="0" smtClean="0">
                <a:solidFill>
                  <a:schemeClr val="tx2"/>
                </a:solidFill>
                <a:latin typeface="Century" pitchFamily="18" charset="0"/>
                <a:ea typeface="+mn-ea"/>
                <a:cs typeface="Times New Roman" pitchFamily="18" charset="0"/>
              </a:rPr>
              <a:t>Learning, Earning, and Investing for a New Generation © Council for Economic Education, New York, NY</a:t>
            </a:r>
            <a:endParaRPr lang="en-US" sz="1100" b="0" i="0" cap="small" baseline="0" dirty="0">
              <a:solidFill>
                <a:schemeClr val="tx2"/>
              </a:solidFill>
              <a:latin typeface="Century" pitchFamily="18" charset="0"/>
              <a:cs typeface="Times New Roman" pitchFamily="18"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iming>
    <p:tnLst>
      <p:par>
        <p:cTn xmlns:p14="http://schemas.microsoft.com/office/powerpoint/2010/main" id="1" dur="indefinite" restart="never" nodeType="tmRoot"/>
      </p:par>
    </p:tnLst>
  </p:timing>
  <p:txStyles>
    <p:titleStyle>
      <a:lvl1pPr algn="ctr" defTabSz="914400" rtl="0" eaLnBrk="1" latinLnBrk="0" hangingPunct="1">
        <a:spcBef>
          <a:spcPct val="0"/>
        </a:spcBef>
        <a:buNone/>
        <a:defRPr sz="4000" b="1" kern="1200">
          <a:solidFill>
            <a:schemeClr val="tx1"/>
          </a:solidFill>
          <a:latin typeface="Century" pitchFamily="18" charset="0"/>
          <a:ea typeface="+mj-ea"/>
          <a:cs typeface="Times New Roman" pitchFamily="18" charset="0"/>
        </a:defRPr>
      </a:lvl1pPr>
    </p:titleStyle>
    <p:bodyStyle>
      <a:lvl1pPr marL="342900" indent="-342900" algn="l" defTabSz="914400" rtl="0" eaLnBrk="1" latinLnBrk="0" hangingPunct="1">
        <a:spcBef>
          <a:spcPct val="20000"/>
        </a:spcBef>
        <a:buFont typeface="Arial" pitchFamily="34" charset="0"/>
        <a:buChar char="•"/>
        <a:defRPr sz="2400" kern="1200">
          <a:solidFill>
            <a:schemeClr val="tx1"/>
          </a:solidFill>
          <a:latin typeface="Century" pitchFamily="18" charset="0"/>
          <a:ea typeface="+mn-ea"/>
          <a:cs typeface="Times New Roman" pitchFamily="18" charset="0"/>
        </a:defRPr>
      </a:lvl1pPr>
      <a:lvl2pPr marL="742950" indent="-285750" algn="l" defTabSz="914400" rtl="0" eaLnBrk="1" latinLnBrk="0" hangingPunct="1">
        <a:spcBef>
          <a:spcPct val="20000"/>
        </a:spcBef>
        <a:buFont typeface="Lucida Grande"/>
        <a:buChar char="■"/>
        <a:defRPr sz="2000" kern="1200">
          <a:solidFill>
            <a:schemeClr val="tx1"/>
          </a:solidFill>
          <a:latin typeface="Century" pitchFamily="18" charset="0"/>
          <a:ea typeface="+mn-ea"/>
          <a:cs typeface="Times New Roman" pitchFamily="18" charset="0"/>
        </a:defRPr>
      </a:lvl2pPr>
      <a:lvl3pPr marL="1143000" indent="-228600" algn="l" defTabSz="914400" rtl="0" eaLnBrk="1" latinLnBrk="0" hangingPunct="1">
        <a:spcBef>
          <a:spcPct val="20000"/>
        </a:spcBef>
        <a:buFont typeface="Arial" pitchFamily="34" charset="0"/>
        <a:buChar char="•"/>
        <a:defRPr sz="1800" kern="1200">
          <a:solidFill>
            <a:schemeClr val="tx1"/>
          </a:solidFill>
          <a:latin typeface="Century" pitchFamily="18" charset="0"/>
          <a:ea typeface="+mn-ea"/>
          <a:cs typeface="Times New Roman" pitchFamily="18" charset="0"/>
        </a:defRPr>
      </a:lvl3pPr>
      <a:lvl4pPr marL="1600200" indent="-228600" algn="l" defTabSz="914400" rtl="0" eaLnBrk="1" latinLnBrk="0" hangingPunct="1">
        <a:spcBef>
          <a:spcPct val="20000"/>
        </a:spcBef>
        <a:buFont typeface="Arial" pitchFamily="34" charset="0"/>
        <a:buChar char="–"/>
        <a:defRPr sz="1600" kern="1200">
          <a:solidFill>
            <a:schemeClr val="tx1"/>
          </a:solidFill>
          <a:latin typeface="Century" pitchFamily="18" charset="0"/>
          <a:ea typeface="+mn-ea"/>
          <a:cs typeface="Times New Roman" pitchFamily="18" charset="0"/>
        </a:defRPr>
      </a:lvl4pPr>
      <a:lvl5pPr marL="2057400" indent="-228600" algn="l" defTabSz="914400" rtl="0" eaLnBrk="1" latinLnBrk="0" hangingPunct="1">
        <a:spcBef>
          <a:spcPct val="20000"/>
        </a:spcBef>
        <a:buFont typeface="Arial" pitchFamily="34" charset="0"/>
        <a:buChar char="»"/>
        <a:defRPr sz="1400" kern="1200">
          <a:solidFill>
            <a:schemeClr val="tx1"/>
          </a:solidFill>
          <a:latin typeface="Century" pitchFamily="18" charset="0"/>
          <a:ea typeface="+mn-ea"/>
          <a:cs typeface="Times New Roman" pitchFamily="18"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2.jpe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82440"/>
            <a:ext cx="7772400" cy="1470025"/>
          </a:xfrm>
        </p:spPr>
        <p:txBody>
          <a:bodyPr>
            <a:normAutofit fontScale="90000"/>
          </a:bodyPr>
          <a:lstStyle/>
          <a:p>
            <a:r>
              <a:rPr lang="en-US" cap="small" dirty="0" smtClean="0">
                <a:solidFill>
                  <a:schemeClr val="tx2"/>
                </a:solidFill>
              </a:rPr>
              <a:t>The Stock Market</a:t>
            </a:r>
            <a:br>
              <a:rPr lang="en-US" cap="small" dirty="0" smtClean="0">
                <a:solidFill>
                  <a:schemeClr val="tx2"/>
                </a:solidFill>
              </a:rPr>
            </a:br>
            <a:r>
              <a:rPr lang="en-US" cap="small" dirty="0" smtClean="0">
                <a:solidFill>
                  <a:schemeClr val="tx2"/>
                </a:solidFill>
              </a:rPr>
              <a:t>and the Economy: Can You</a:t>
            </a:r>
            <a:br>
              <a:rPr lang="en-US" cap="small" dirty="0" smtClean="0">
                <a:solidFill>
                  <a:schemeClr val="tx2"/>
                </a:solidFill>
              </a:rPr>
            </a:br>
            <a:r>
              <a:rPr lang="en-US" cap="small" dirty="0" smtClean="0">
                <a:solidFill>
                  <a:schemeClr val="tx2"/>
                </a:solidFill>
              </a:rPr>
              <a:t>Forecast the Future?</a:t>
            </a:r>
            <a:endParaRPr lang="en-US" cap="small" dirty="0">
              <a:solidFill>
                <a:schemeClr val="tx2"/>
              </a:solidFill>
            </a:endParaRPr>
          </a:p>
        </p:txBody>
      </p:sp>
      <p:cxnSp>
        <p:nvCxnSpPr>
          <p:cNvPr id="4" name="Straight Connector 3"/>
          <p:cNvCxnSpPr/>
          <p:nvPr/>
        </p:nvCxnSpPr>
        <p:spPr>
          <a:xfrm>
            <a:off x="609600" y="1376065"/>
            <a:ext cx="8077200" cy="0"/>
          </a:xfrm>
          <a:prstGeom prst="line">
            <a:avLst/>
          </a:prstGeom>
        </p:spPr>
        <p:style>
          <a:lnRef idx="3">
            <a:schemeClr val="accent1"/>
          </a:lnRef>
          <a:fillRef idx="0">
            <a:schemeClr val="accent1"/>
          </a:fillRef>
          <a:effectRef idx="2">
            <a:schemeClr val="accent1"/>
          </a:effectRef>
          <a:fontRef idx="minor">
            <a:schemeClr val="tx1"/>
          </a:fontRef>
        </p:style>
      </p:cxnSp>
      <p:cxnSp>
        <p:nvCxnSpPr>
          <p:cNvPr id="5" name="Straight Connector 4"/>
          <p:cNvCxnSpPr/>
          <p:nvPr/>
        </p:nvCxnSpPr>
        <p:spPr>
          <a:xfrm>
            <a:off x="609600" y="3281065"/>
            <a:ext cx="8077200" cy="0"/>
          </a:xfrm>
          <a:prstGeom prst="line">
            <a:avLst/>
          </a:prstGeom>
        </p:spPr>
        <p:style>
          <a:lnRef idx="3">
            <a:schemeClr val="accent1"/>
          </a:lnRef>
          <a:fillRef idx="0">
            <a:schemeClr val="accent1"/>
          </a:fillRef>
          <a:effectRef idx="2">
            <a:schemeClr val="accent1"/>
          </a:effectRef>
          <a:fontRef idx="minor">
            <a:schemeClr val="tx1"/>
          </a:fontRef>
        </p:style>
      </p:cxnSp>
      <p:sp>
        <p:nvSpPr>
          <p:cNvPr id="6" name="TextBox 5"/>
          <p:cNvSpPr txBox="1"/>
          <p:nvPr/>
        </p:nvSpPr>
        <p:spPr>
          <a:xfrm>
            <a:off x="762000" y="838200"/>
            <a:ext cx="2895600" cy="461665"/>
          </a:xfrm>
          <a:prstGeom prst="rect">
            <a:avLst/>
          </a:prstGeom>
          <a:noFill/>
        </p:spPr>
        <p:txBody>
          <a:bodyPr wrap="square" rtlCol="0">
            <a:spAutoFit/>
          </a:bodyPr>
          <a:lstStyle/>
          <a:p>
            <a:r>
              <a:rPr lang="en-US" sz="2400" cap="small" dirty="0" smtClean="0">
                <a:solidFill>
                  <a:schemeClr val="tx2"/>
                </a:solidFill>
                <a:latin typeface="Century" pitchFamily="18" charset="0"/>
              </a:rPr>
              <a:t>Lesson 16</a:t>
            </a:r>
            <a:endParaRPr lang="en-US" sz="2400" cap="small" dirty="0">
              <a:solidFill>
                <a:schemeClr val="tx2"/>
              </a:solidFill>
              <a:latin typeface="Century" pitchFamily="18" charset="0"/>
            </a:endParaRPr>
          </a:p>
        </p:txBody>
      </p:sp>
      <p:pic>
        <p:nvPicPr>
          <p:cNvPr id="9" name="Picture 8" descr="4photo graphic-blk.jp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213104" y="3611880"/>
            <a:ext cx="6864096" cy="1722120"/>
          </a:xfrm>
          <a:prstGeom prst="rect">
            <a:avLst/>
          </a:prstGeom>
        </p:spPr>
      </p:pic>
    </p:spTree>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381000" y="914400"/>
            <a:ext cx="8229600" cy="1143000"/>
          </a:xfrm>
        </p:spPr>
        <p:txBody>
          <a:bodyPr>
            <a:normAutofit/>
          </a:bodyPr>
          <a:lstStyle/>
          <a:p>
            <a:r>
              <a:rPr lang="en-US" sz="2800" b="0" dirty="0" smtClean="0">
                <a:latin typeface="B New Century Schlbk Bold"/>
                <a:cs typeface="B New Century Schlbk Bold"/>
              </a:rPr>
              <a:t>A Business Cycle</a:t>
            </a:r>
            <a:endParaRPr lang="en-US" sz="2800" b="0" dirty="0">
              <a:latin typeface="B New Century Schlbk Bold"/>
              <a:cs typeface="B New Century Schlbk Bold"/>
            </a:endParaRPr>
          </a:p>
        </p:txBody>
      </p:sp>
      <p:sp>
        <p:nvSpPr>
          <p:cNvPr id="8" name="Content Placeholder 7"/>
          <p:cNvSpPr>
            <a:spLocks noGrp="1"/>
          </p:cNvSpPr>
          <p:nvPr>
            <p:ph sz="half" idx="1"/>
          </p:nvPr>
        </p:nvSpPr>
        <p:spPr>
          <a:xfrm>
            <a:off x="4495800" y="1905000"/>
            <a:ext cx="4038600" cy="4297363"/>
          </a:xfrm>
        </p:spPr>
        <p:txBody>
          <a:bodyPr>
            <a:normAutofit fontScale="77500" lnSpcReduction="20000"/>
          </a:bodyPr>
          <a:lstStyle/>
          <a:p>
            <a:pPr marL="457200" indent="-457200">
              <a:spcAft>
                <a:spcPts val="1200"/>
              </a:spcAft>
            </a:pPr>
            <a:r>
              <a:rPr lang="en-US" dirty="0" smtClean="0">
                <a:latin typeface="B New Century Schlbk Bold"/>
                <a:cs typeface="B New Century Schlbk Bold"/>
              </a:rPr>
              <a:t>Expansion: </a:t>
            </a:r>
            <a:r>
              <a:rPr lang="en-US" dirty="0" smtClean="0"/>
              <a:t>The economy is growing. GDP, income, and employment increase. Consumption and investment increase. Businesses are expanding. Interest rates may rise. There may be concerns about inflation.</a:t>
            </a:r>
          </a:p>
          <a:p>
            <a:pPr marL="457200" indent="-457200">
              <a:spcAft>
                <a:spcPts val="1200"/>
              </a:spcAft>
            </a:pPr>
            <a:r>
              <a:rPr lang="en-US" b="1" dirty="0" smtClean="0">
                <a:latin typeface="B New Century Schlbk Bold"/>
                <a:cs typeface="B New Century Schlbk Bold"/>
              </a:rPr>
              <a:t>Peak: </a:t>
            </a:r>
            <a:r>
              <a:rPr lang="en-US" dirty="0" smtClean="0"/>
              <a:t>The high point of the expansion, and also a turning point. After the peak, an economy begins to contract.</a:t>
            </a:r>
          </a:p>
        </p:txBody>
      </p:sp>
      <p:pic>
        <p:nvPicPr>
          <p:cNvPr id="12" name="Content Placeholder 11" descr="LEI ch. 16 source file for business cycle figure.jpg"/>
          <p:cNvPicPr>
            <a:picLocks noGrp="1" noChangeAspect="1"/>
          </p:cNvPicPr>
          <p:nvPr>
            <p:ph sz="half" idx="2"/>
          </p:nvPr>
        </p:nvPicPr>
        <p:blipFill>
          <a:blip r:embed="rId2" cstate="print"/>
          <a:stretch>
            <a:fillRect/>
          </a:stretch>
        </p:blipFill>
        <p:spPr>
          <a:xfrm>
            <a:off x="457200" y="2209800"/>
            <a:ext cx="4038600" cy="3054502"/>
          </a:xfrm>
        </p:spPr>
      </p:pic>
      <p:cxnSp>
        <p:nvCxnSpPr>
          <p:cNvPr id="7" name="Straight Connector 6"/>
          <p:cNvCxnSpPr/>
          <p:nvPr/>
        </p:nvCxnSpPr>
        <p:spPr>
          <a:xfrm>
            <a:off x="533400" y="304800"/>
            <a:ext cx="8077200" cy="0"/>
          </a:xfrm>
          <a:prstGeom prst="line">
            <a:avLst/>
          </a:prstGeom>
        </p:spPr>
        <p:style>
          <a:lnRef idx="3">
            <a:schemeClr val="accent1"/>
          </a:lnRef>
          <a:fillRef idx="0">
            <a:schemeClr val="accent1"/>
          </a:fillRef>
          <a:effectRef idx="2">
            <a:schemeClr val="accent1"/>
          </a:effectRef>
          <a:fontRef idx="minor">
            <a:schemeClr val="tx1"/>
          </a:fontRef>
        </p:style>
      </p:cxnSp>
      <p:cxnSp>
        <p:nvCxnSpPr>
          <p:cNvPr id="9" name="Straight Connector 8"/>
          <p:cNvCxnSpPr/>
          <p:nvPr/>
        </p:nvCxnSpPr>
        <p:spPr>
          <a:xfrm>
            <a:off x="533400" y="1143000"/>
            <a:ext cx="8077200" cy="0"/>
          </a:xfrm>
          <a:prstGeom prst="line">
            <a:avLst/>
          </a:prstGeom>
        </p:spPr>
        <p:style>
          <a:lnRef idx="3">
            <a:schemeClr val="accent1"/>
          </a:lnRef>
          <a:fillRef idx="0">
            <a:schemeClr val="accent1"/>
          </a:fillRef>
          <a:effectRef idx="2">
            <a:schemeClr val="accent1"/>
          </a:effectRef>
          <a:fontRef idx="minor">
            <a:schemeClr val="tx1"/>
          </a:fontRef>
        </p:style>
      </p:cxnSp>
      <p:sp>
        <p:nvSpPr>
          <p:cNvPr id="11" name="TextBox 10"/>
          <p:cNvSpPr txBox="1"/>
          <p:nvPr/>
        </p:nvSpPr>
        <p:spPr>
          <a:xfrm>
            <a:off x="762000" y="381000"/>
            <a:ext cx="7620000" cy="707886"/>
          </a:xfrm>
          <a:prstGeom prst="rect">
            <a:avLst/>
          </a:prstGeom>
          <a:noFill/>
        </p:spPr>
        <p:txBody>
          <a:bodyPr wrap="square" rtlCol="0">
            <a:spAutoFit/>
          </a:bodyPr>
          <a:lstStyle/>
          <a:p>
            <a:pPr algn="ctr"/>
            <a:r>
              <a:rPr lang="en-US" sz="2000" b="1" cap="small" dirty="0" smtClean="0">
                <a:solidFill>
                  <a:schemeClr val="tx2"/>
                </a:solidFill>
                <a:latin typeface="Century" pitchFamily="18" charset="0"/>
                <a:cs typeface="Times New Roman" pitchFamily="18" charset="0"/>
              </a:rPr>
              <a:t>Lesson  16 – The Stock Market and the Economy:</a:t>
            </a:r>
          </a:p>
          <a:p>
            <a:pPr algn="ctr"/>
            <a:r>
              <a:rPr lang="en-US" sz="2000" b="1" cap="small" dirty="0" smtClean="0">
                <a:solidFill>
                  <a:schemeClr val="tx2"/>
                </a:solidFill>
                <a:latin typeface="Century" pitchFamily="18" charset="0"/>
                <a:cs typeface="Times New Roman" pitchFamily="18" charset="0"/>
              </a:rPr>
              <a:t>Can you Forecast the Future?</a:t>
            </a:r>
            <a:endParaRPr lang="en-US" sz="2000" b="1" cap="small" dirty="0">
              <a:solidFill>
                <a:schemeClr val="tx2"/>
              </a:solidFill>
              <a:latin typeface="Century" pitchFamily="18" charset="0"/>
              <a:cs typeface="Times New Roman" pitchFamily="18" charset="0"/>
            </a:endParaRPr>
          </a:p>
        </p:txBody>
      </p:sp>
      <p:sp>
        <p:nvSpPr>
          <p:cNvPr id="10" name="TextBox 9"/>
          <p:cNvSpPr txBox="1"/>
          <p:nvPr/>
        </p:nvSpPr>
        <p:spPr>
          <a:xfrm>
            <a:off x="0" y="0"/>
            <a:ext cx="1295400" cy="246221"/>
          </a:xfrm>
          <a:prstGeom prst="rect">
            <a:avLst/>
          </a:prstGeom>
          <a:noFill/>
        </p:spPr>
        <p:txBody>
          <a:bodyPr wrap="square" rtlCol="0">
            <a:spAutoFit/>
          </a:bodyPr>
          <a:lstStyle/>
          <a:p>
            <a:r>
              <a:rPr lang="en-US" sz="1000" cap="small" dirty="0" smtClean="0">
                <a:latin typeface="New Century Schlbk"/>
                <a:cs typeface="New Century Schlbk"/>
              </a:rPr>
              <a:t>Slide 16.1</a:t>
            </a:r>
            <a:endParaRPr lang="en-US" sz="1000" cap="small" dirty="0">
              <a:latin typeface="New Century Schlbk"/>
              <a:cs typeface="New Century Schlbk"/>
            </a:endParaRPr>
          </a:p>
        </p:txBody>
      </p:sp>
    </p:spTree>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990600"/>
            <a:ext cx="8229600" cy="1143000"/>
          </a:xfrm>
        </p:spPr>
        <p:txBody>
          <a:bodyPr>
            <a:normAutofit/>
          </a:bodyPr>
          <a:lstStyle/>
          <a:p>
            <a:r>
              <a:rPr lang="en-US" sz="2800" b="0" dirty="0" smtClean="0">
                <a:latin typeface="B New Century Schlbk Bold"/>
                <a:cs typeface="B New Century Schlbk Bold"/>
              </a:rPr>
              <a:t>A Business Cycle (Cont.)</a:t>
            </a:r>
            <a:endParaRPr lang="en-US" sz="2800" b="0" dirty="0">
              <a:latin typeface="B New Century Schlbk Bold"/>
              <a:cs typeface="B New Century Schlbk Bold"/>
            </a:endParaRPr>
          </a:p>
        </p:txBody>
      </p:sp>
      <p:sp>
        <p:nvSpPr>
          <p:cNvPr id="14" name="Content Placeholder 13"/>
          <p:cNvSpPr>
            <a:spLocks noGrp="1"/>
          </p:cNvSpPr>
          <p:nvPr>
            <p:ph idx="1"/>
          </p:nvPr>
        </p:nvSpPr>
        <p:spPr>
          <a:xfrm>
            <a:off x="457200" y="1951037"/>
            <a:ext cx="8229600" cy="4144963"/>
          </a:xfrm>
        </p:spPr>
        <p:txBody>
          <a:bodyPr>
            <a:normAutofit/>
          </a:bodyPr>
          <a:lstStyle/>
          <a:p>
            <a:pPr>
              <a:spcAft>
                <a:spcPts val="600"/>
              </a:spcAft>
            </a:pPr>
            <a:r>
              <a:rPr lang="en-US" dirty="0" smtClean="0">
                <a:latin typeface="B New Century Schlbk Bold"/>
                <a:cs typeface="B New Century Schlbk Bold"/>
              </a:rPr>
              <a:t>Contraction: </a:t>
            </a:r>
            <a:r>
              <a:rPr lang="en-US" dirty="0" smtClean="0"/>
              <a:t>The economy is declining. GDP, income, and employment decrease. Consumption and investment decrease. Business sales decline. Interest rates and prices my fall.</a:t>
            </a:r>
          </a:p>
          <a:p>
            <a:pPr>
              <a:spcAft>
                <a:spcPts val="600"/>
              </a:spcAft>
            </a:pPr>
            <a:r>
              <a:rPr lang="en-US" dirty="0" smtClean="0">
                <a:latin typeface="B New Century Schlbk Bold"/>
                <a:cs typeface="B New Century Schlbk Bold"/>
              </a:rPr>
              <a:t>Trough: </a:t>
            </a:r>
            <a:r>
              <a:rPr lang="en-US" dirty="0" smtClean="0"/>
              <a:t>This is the low point of the contraction, and also a turning point. After a trough, the economy begins to expand.</a:t>
            </a:r>
          </a:p>
          <a:p>
            <a:r>
              <a:rPr lang="en-US" dirty="0" smtClean="0">
                <a:latin typeface="B New Century Schlbk Bold"/>
                <a:cs typeface="B New Century Schlbk Bold"/>
              </a:rPr>
              <a:t>Recession: </a:t>
            </a:r>
            <a:r>
              <a:rPr lang="en-US" dirty="0" smtClean="0"/>
              <a:t>A period of significant decline in total output, income, and employment, usually lasting from six months to a year.</a:t>
            </a:r>
            <a:endParaRPr lang="en-US" dirty="0"/>
          </a:p>
        </p:txBody>
      </p:sp>
      <p:cxnSp>
        <p:nvCxnSpPr>
          <p:cNvPr id="7" name="Straight Connector 6"/>
          <p:cNvCxnSpPr/>
          <p:nvPr/>
        </p:nvCxnSpPr>
        <p:spPr>
          <a:xfrm>
            <a:off x="533400" y="304800"/>
            <a:ext cx="8077200" cy="0"/>
          </a:xfrm>
          <a:prstGeom prst="line">
            <a:avLst/>
          </a:prstGeom>
        </p:spPr>
        <p:style>
          <a:lnRef idx="3">
            <a:schemeClr val="accent1"/>
          </a:lnRef>
          <a:fillRef idx="0">
            <a:schemeClr val="accent1"/>
          </a:fillRef>
          <a:effectRef idx="2">
            <a:schemeClr val="accent1"/>
          </a:effectRef>
          <a:fontRef idx="minor">
            <a:schemeClr val="tx1"/>
          </a:fontRef>
        </p:style>
      </p:cxnSp>
      <p:cxnSp>
        <p:nvCxnSpPr>
          <p:cNvPr id="9" name="Straight Connector 8"/>
          <p:cNvCxnSpPr/>
          <p:nvPr/>
        </p:nvCxnSpPr>
        <p:spPr>
          <a:xfrm>
            <a:off x="533400" y="1143000"/>
            <a:ext cx="8077200" cy="0"/>
          </a:xfrm>
          <a:prstGeom prst="line">
            <a:avLst/>
          </a:prstGeom>
        </p:spPr>
        <p:style>
          <a:lnRef idx="3">
            <a:schemeClr val="accent1"/>
          </a:lnRef>
          <a:fillRef idx="0">
            <a:schemeClr val="accent1"/>
          </a:fillRef>
          <a:effectRef idx="2">
            <a:schemeClr val="accent1"/>
          </a:effectRef>
          <a:fontRef idx="minor">
            <a:schemeClr val="tx1"/>
          </a:fontRef>
        </p:style>
      </p:cxnSp>
      <p:sp>
        <p:nvSpPr>
          <p:cNvPr id="8" name="TextBox 7"/>
          <p:cNvSpPr txBox="1"/>
          <p:nvPr/>
        </p:nvSpPr>
        <p:spPr>
          <a:xfrm>
            <a:off x="762000" y="381000"/>
            <a:ext cx="7620000" cy="707886"/>
          </a:xfrm>
          <a:prstGeom prst="rect">
            <a:avLst/>
          </a:prstGeom>
          <a:noFill/>
        </p:spPr>
        <p:txBody>
          <a:bodyPr wrap="square" rtlCol="0">
            <a:spAutoFit/>
          </a:bodyPr>
          <a:lstStyle/>
          <a:p>
            <a:pPr algn="ctr"/>
            <a:r>
              <a:rPr lang="en-US" sz="2000" b="1" cap="small" dirty="0" smtClean="0">
                <a:solidFill>
                  <a:schemeClr val="tx2"/>
                </a:solidFill>
                <a:latin typeface="Century" pitchFamily="18" charset="0"/>
                <a:cs typeface="Times New Roman" pitchFamily="18" charset="0"/>
              </a:rPr>
              <a:t>Lesson  16 – The Stock Market and the Economy:</a:t>
            </a:r>
          </a:p>
          <a:p>
            <a:pPr algn="ctr"/>
            <a:r>
              <a:rPr lang="en-US" sz="2000" b="1" cap="small" dirty="0" smtClean="0">
                <a:solidFill>
                  <a:schemeClr val="tx2"/>
                </a:solidFill>
                <a:latin typeface="Century" pitchFamily="18" charset="0"/>
                <a:cs typeface="Times New Roman" pitchFamily="18" charset="0"/>
              </a:rPr>
              <a:t>Can you Forecast the Future?</a:t>
            </a:r>
            <a:endParaRPr lang="en-US" sz="2000" b="1" cap="small" dirty="0">
              <a:solidFill>
                <a:schemeClr val="tx2"/>
              </a:solidFill>
              <a:latin typeface="Century" pitchFamily="18" charset="0"/>
              <a:cs typeface="Times New Roman" pitchFamily="18" charset="0"/>
            </a:endParaRPr>
          </a:p>
        </p:txBody>
      </p:sp>
      <p:sp>
        <p:nvSpPr>
          <p:cNvPr id="10" name="TextBox 9"/>
          <p:cNvSpPr txBox="1"/>
          <p:nvPr/>
        </p:nvSpPr>
        <p:spPr>
          <a:xfrm>
            <a:off x="0" y="0"/>
            <a:ext cx="1295400" cy="246221"/>
          </a:xfrm>
          <a:prstGeom prst="rect">
            <a:avLst/>
          </a:prstGeom>
          <a:noFill/>
        </p:spPr>
        <p:txBody>
          <a:bodyPr wrap="square" rtlCol="0">
            <a:spAutoFit/>
          </a:bodyPr>
          <a:lstStyle/>
          <a:p>
            <a:r>
              <a:rPr lang="en-US" sz="1000" cap="small" dirty="0" smtClean="0">
                <a:latin typeface="New Century Schlbk"/>
                <a:cs typeface="New Century Schlbk"/>
              </a:rPr>
              <a:t>Slide 16.2</a:t>
            </a:r>
            <a:endParaRPr lang="en-US" sz="1000" cap="small" dirty="0">
              <a:latin typeface="New Century Schlbk"/>
              <a:cs typeface="New Century Schlbk"/>
            </a:endParaRPr>
          </a:p>
        </p:txBody>
      </p:sp>
    </p:spTree>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990600"/>
            <a:ext cx="8229600" cy="1143000"/>
          </a:xfrm>
        </p:spPr>
        <p:txBody>
          <a:bodyPr>
            <a:normAutofit/>
          </a:bodyPr>
          <a:lstStyle/>
          <a:p>
            <a:r>
              <a:rPr lang="en-US" sz="2800" b="0" dirty="0" smtClean="0">
                <a:latin typeface="B New Century Schlbk Bold"/>
                <a:cs typeface="B New Century Schlbk Bold"/>
              </a:rPr>
              <a:t>How Do Stock Prices Affect the Economy?</a:t>
            </a:r>
            <a:endParaRPr lang="en-US" sz="2800" b="0" dirty="0">
              <a:latin typeface="B New Century Schlbk Bold"/>
              <a:cs typeface="B New Century Schlbk Bold"/>
            </a:endParaRPr>
          </a:p>
        </p:txBody>
      </p:sp>
      <p:sp>
        <p:nvSpPr>
          <p:cNvPr id="14" name="Content Placeholder 13"/>
          <p:cNvSpPr>
            <a:spLocks noGrp="1"/>
          </p:cNvSpPr>
          <p:nvPr>
            <p:ph idx="1"/>
          </p:nvPr>
        </p:nvSpPr>
        <p:spPr>
          <a:xfrm>
            <a:off x="457200" y="1951037"/>
            <a:ext cx="8229600" cy="4144963"/>
          </a:xfrm>
        </p:spPr>
        <p:txBody>
          <a:bodyPr>
            <a:normAutofit fontScale="92500" lnSpcReduction="10000"/>
          </a:bodyPr>
          <a:lstStyle/>
          <a:p>
            <a:pPr marL="457200" indent="-457200">
              <a:spcAft>
                <a:spcPts val="600"/>
              </a:spcAft>
              <a:buFont typeface="+mj-lt"/>
              <a:buAutoNum type="arabicPeriod"/>
            </a:pPr>
            <a:r>
              <a:rPr lang="en-US" dirty="0" smtClean="0">
                <a:latin typeface="B New Century Schlbk Bold"/>
                <a:cs typeface="B New Century Schlbk Bold"/>
              </a:rPr>
              <a:t>Stock prices affect consumption.</a:t>
            </a:r>
            <a:br>
              <a:rPr lang="en-US" dirty="0" smtClean="0">
                <a:latin typeface="B New Century Schlbk Bold"/>
                <a:cs typeface="B New Century Schlbk Bold"/>
              </a:rPr>
            </a:br>
            <a:r>
              <a:rPr lang="en-US" dirty="0" smtClean="0"/>
              <a:t>Increases in stock prices mean that shareholders are wealthier. Increased wealth leads to increased consumption. Decreases in stock prices means that shareholders are poorer, and this decreases consumption.</a:t>
            </a:r>
            <a:endParaRPr lang="en-US" b="1" dirty="0" smtClean="0"/>
          </a:p>
          <a:p>
            <a:pPr marL="457200" indent="-457200">
              <a:spcAft>
                <a:spcPts val="600"/>
              </a:spcAft>
              <a:buFont typeface="+mj-lt"/>
              <a:buAutoNum type="arabicPeriod"/>
            </a:pPr>
            <a:r>
              <a:rPr lang="en-US" dirty="0" smtClean="0">
                <a:latin typeface="B New Century Schlbk Bold"/>
                <a:cs typeface="B New Century Schlbk Bold"/>
              </a:rPr>
              <a:t>Stock prices affect investment.</a:t>
            </a:r>
            <a:br>
              <a:rPr lang="en-US" dirty="0" smtClean="0">
                <a:latin typeface="B New Century Schlbk Bold"/>
                <a:cs typeface="B New Century Schlbk Bold"/>
              </a:rPr>
            </a:br>
            <a:r>
              <a:rPr lang="en-US" dirty="0" smtClean="0"/>
              <a:t>Increases in the price of a stock means that the value of the corporation has increased. This increased value leads to increased investment and business expansion. Decreases in the price of a stock mean that the value of the corporation has decreased. This decreased value may discourage investment and business expansion.</a:t>
            </a:r>
            <a:endParaRPr lang="en-US" dirty="0"/>
          </a:p>
        </p:txBody>
      </p:sp>
      <p:cxnSp>
        <p:nvCxnSpPr>
          <p:cNvPr id="7" name="Straight Connector 6"/>
          <p:cNvCxnSpPr/>
          <p:nvPr/>
        </p:nvCxnSpPr>
        <p:spPr>
          <a:xfrm>
            <a:off x="533400" y="304800"/>
            <a:ext cx="8077200" cy="0"/>
          </a:xfrm>
          <a:prstGeom prst="line">
            <a:avLst/>
          </a:prstGeom>
        </p:spPr>
        <p:style>
          <a:lnRef idx="3">
            <a:schemeClr val="accent1"/>
          </a:lnRef>
          <a:fillRef idx="0">
            <a:schemeClr val="accent1"/>
          </a:fillRef>
          <a:effectRef idx="2">
            <a:schemeClr val="accent1"/>
          </a:effectRef>
          <a:fontRef idx="minor">
            <a:schemeClr val="tx1"/>
          </a:fontRef>
        </p:style>
      </p:cxnSp>
      <p:cxnSp>
        <p:nvCxnSpPr>
          <p:cNvPr id="9" name="Straight Connector 8"/>
          <p:cNvCxnSpPr/>
          <p:nvPr/>
        </p:nvCxnSpPr>
        <p:spPr>
          <a:xfrm>
            <a:off x="533400" y="1143000"/>
            <a:ext cx="8077200" cy="0"/>
          </a:xfrm>
          <a:prstGeom prst="line">
            <a:avLst/>
          </a:prstGeom>
        </p:spPr>
        <p:style>
          <a:lnRef idx="3">
            <a:schemeClr val="accent1"/>
          </a:lnRef>
          <a:fillRef idx="0">
            <a:schemeClr val="accent1"/>
          </a:fillRef>
          <a:effectRef idx="2">
            <a:schemeClr val="accent1"/>
          </a:effectRef>
          <a:fontRef idx="minor">
            <a:schemeClr val="tx1"/>
          </a:fontRef>
        </p:style>
      </p:cxnSp>
      <p:sp>
        <p:nvSpPr>
          <p:cNvPr id="8" name="TextBox 7"/>
          <p:cNvSpPr txBox="1"/>
          <p:nvPr/>
        </p:nvSpPr>
        <p:spPr>
          <a:xfrm>
            <a:off x="762000" y="381000"/>
            <a:ext cx="7620000" cy="707886"/>
          </a:xfrm>
          <a:prstGeom prst="rect">
            <a:avLst/>
          </a:prstGeom>
          <a:noFill/>
        </p:spPr>
        <p:txBody>
          <a:bodyPr wrap="square" rtlCol="0">
            <a:spAutoFit/>
          </a:bodyPr>
          <a:lstStyle/>
          <a:p>
            <a:pPr algn="ctr"/>
            <a:r>
              <a:rPr lang="en-US" sz="2000" b="1" cap="small" dirty="0" smtClean="0">
                <a:solidFill>
                  <a:schemeClr val="tx2"/>
                </a:solidFill>
                <a:latin typeface="Century" pitchFamily="18" charset="0"/>
                <a:cs typeface="Times New Roman" pitchFamily="18" charset="0"/>
              </a:rPr>
              <a:t>Lesson  16 – The Stock Market and the Economy:</a:t>
            </a:r>
          </a:p>
          <a:p>
            <a:pPr algn="ctr"/>
            <a:r>
              <a:rPr lang="en-US" sz="2000" b="1" cap="small" dirty="0" smtClean="0">
                <a:solidFill>
                  <a:schemeClr val="tx2"/>
                </a:solidFill>
                <a:latin typeface="Century" pitchFamily="18" charset="0"/>
                <a:cs typeface="Times New Roman" pitchFamily="18" charset="0"/>
              </a:rPr>
              <a:t>Can you Forecast the Future?</a:t>
            </a:r>
            <a:endParaRPr lang="en-US" sz="2000" b="1" cap="small" dirty="0">
              <a:solidFill>
                <a:schemeClr val="tx2"/>
              </a:solidFill>
              <a:latin typeface="Century" pitchFamily="18" charset="0"/>
              <a:cs typeface="Times New Roman" pitchFamily="18" charset="0"/>
            </a:endParaRPr>
          </a:p>
        </p:txBody>
      </p:sp>
      <p:sp>
        <p:nvSpPr>
          <p:cNvPr id="10" name="TextBox 9"/>
          <p:cNvSpPr txBox="1"/>
          <p:nvPr/>
        </p:nvSpPr>
        <p:spPr>
          <a:xfrm>
            <a:off x="0" y="0"/>
            <a:ext cx="1295400" cy="246221"/>
          </a:xfrm>
          <a:prstGeom prst="rect">
            <a:avLst/>
          </a:prstGeom>
          <a:noFill/>
        </p:spPr>
        <p:txBody>
          <a:bodyPr wrap="square" rtlCol="0">
            <a:spAutoFit/>
          </a:bodyPr>
          <a:lstStyle/>
          <a:p>
            <a:r>
              <a:rPr lang="en-US" sz="1000" cap="small" dirty="0" smtClean="0">
                <a:latin typeface="New Century Schlbk"/>
                <a:cs typeface="New Century Schlbk"/>
              </a:rPr>
              <a:t>Slide 16.3</a:t>
            </a:r>
            <a:endParaRPr lang="en-US" sz="1000" cap="small" dirty="0">
              <a:latin typeface="New Century Schlbk"/>
              <a:cs typeface="New Century Schlbk"/>
            </a:endParaRPr>
          </a:p>
        </p:txBody>
      </p:sp>
    </p:spTree>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990600"/>
            <a:ext cx="8229600" cy="1143000"/>
          </a:xfrm>
        </p:spPr>
        <p:txBody>
          <a:bodyPr>
            <a:normAutofit/>
          </a:bodyPr>
          <a:lstStyle/>
          <a:p>
            <a:r>
              <a:rPr lang="en-US" sz="2400" b="0" dirty="0" smtClean="0">
                <a:latin typeface="B New Century Schlbk Bold"/>
                <a:cs typeface="B New Century Schlbk Bold"/>
              </a:rPr>
              <a:t>How Do Stock Prices Affect the Economy? (Cont.)</a:t>
            </a:r>
            <a:endParaRPr lang="en-US" sz="2400" b="0" dirty="0">
              <a:latin typeface="B New Century Schlbk Bold"/>
              <a:cs typeface="B New Century Schlbk Bold"/>
            </a:endParaRPr>
          </a:p>
        </p:txBody>
      </p:sp>
      <p:sp>
        <p:nvSpPr>
          <p:cNvPr id="14" name="Content Placeholder 13"/>
          <p:cNvSpPr>
            <a:spLocks noGrp="1"/>
          </p:cNvSpPr>
          <p:nvPr>
            <p:ph idx="1"/>
          </p:nvPr>
        </p:nvSpPr>
        <p:spPr>
          <a:xfrm>
            <a:off x="457200" y="1951037"/>
            <a:ext cx="8229600" cy="4144963"/>
          </a:xfrm>
        </p:spPr>
        <p:txBody>
          <a:bodyPr>
            <a:normAutofit fontScale="85000" lnSpcReduction="10000"/>
          </a:bodyPr>
          <a:lstStyle/>
          <a:p>
            <a:pPr marL="457200" indent="-457200">
              <a:spcAft>
                <a:spcPts val="600"/>
              </a:spcAft>
              <a:buNone/>
            </a:pPr>
            <a:r>
              <a:rPr lang="en-US" dirty="0" smtClean="0">
                <a:latin typeface="B New Century Schlbk Bold"/>
                <a:cs typeface="B New Century Schlbk Bold"/>
              </a:rPr>
              <a:t>3.	Stock prices affect expectations.</a:t>
            </a:r>
            <a:br>
              <a:rPr lang="en-US" dirty="0" smtClean="0">
                <a:latin typeface="B New Century Schlbk Bold"/>
                <a:cs typeface="B New Century Schlbk Bold"/>
              </a:rPr>
            </a:br>
            <a:r>
              <a:rPr lang="en-US" dirty="0" smtClean="0"/>
              <a:t>When stock prices increase, investors feel optimistic about the future of the economy. This optimism may lead to more spending and more production. When stock prices fall, investors may feel pessimistic about the future of the economy. This pessimism may cause them to hold back on spending and production.</a:t>
            </a:r>
            <a:endParaRPr lang="en-US" b="1" dirty="0" smtClean="0"/>
          </a:p>
          <a:p>
            <a:pPr marL="457200" indent="-457200">
              <a:spcAft>
                <a:spcPts val="600"/>
              </a:spcAft>
              <a:buFont typeface="+mj-lt"/>
              <a:buAutoNum type="arabicPeriod" startAt="4"/>
            </a:pPr>
            <a:r>
              <a:rPr lang="en-US" dirty="0" smtClean="0">
                <a:latin typeface="B New Century Schlbk Bold"/>
                <a:cs typeface="B New Century Schlbk Bold"/>
              </a:rPr>
              <a:t>Stock prices are a leading indicator of economic activity.</a:t>
            </a:r>
            <a:br>
              <a:rPr lang="en-US" dirty="0" smtClean="0">
                <a:latin typeface="B New Century Schlbk Bold"/>
                <a:cs typeface="B New Century Schlbk Bold"/>
              </a:rPr>
            </a:br>
            <a:r>
              <a:rPr lang="en-US" dirty="0" smtClean="0"/>
              <a:t>A leading indicator is a statistic that often changes in advance of real GDP changes. Persistent increases in stock prices often precede increases in GDP and economic expansion by a few months. Persistent decreases in stock prices often precede declining GDP and recession by a few months.</a:t>
            </a:r>
            <a:endParaRPr lang="en-US" dirty="0"/>
          </a:p>
        </p:txBody>
      </p:sp>
      <p:cxnSp>
        <p:nvCxnSpPr>
          <p:cNvPr id="7" name="Straight Connector 6"/>
          <p:cNvCxnSpPr/>
          <p:nvPr/>
        </p:nvCxnSpPr>
        <p:spPr>
          <a:xfrm>
            <a:off x="533400" y="304800"/>
            <a:ext cx="8077200" cy="0"/>
          </a:xfrm>
          <a:prstGeom prst="line">
            <a:avLst/>
          </a:prstGeom>
        </p:spPr>
        <p:style>
          <a:lnRef idx="3">
            <a:schemeClr val="accent1"/>
          </a:lnRef>
          <a:fillRef idx="0">
            <a:schemeClr val="accent1"/>
          </a:fillRef>
          <a:effectRef idx="2">
            <a:schemeClr val="accent1"/>
          </a:effectRef>
          <a:fontRef idx="minor">
            <a:schemeClr val="tx1"/>
          </a:fontRef>
        </p:style>
      </p:cxnSp>
      <p:cxnSp>
        <p:nvCxnSpPr>
          <p:cNvPr id="9" name="Straight Connector 8"/>
          <p:cNvCxnSpPr/>
          <p:nvPr/>
        </p:nvCxnSpPr>
        <p:spPr>
          <a:xfrm>
            <a:off x="533400" y="1143000"/>
            <a:ext cx="8077200" cy="0"/>
          </a:xfrm>
          <a:prstGeom prst="line">
            <a:avLst/>
          </a:prstGeom>
        </p:spPr>
        <p:style>
          <a:lnRef idx="3">
            <a:schemeClr val="accent1"/>
          </a:lnRef>
          <a:fillRef idx="0">
            <a:schemeClr val="accent1"/>
          </a:fillRef>
          <a:effectRef idx="2">
            <a:schemeClr val="accent1"/>
          </a:effectRef>
          <a:fontRef idx="minor">
            <a:schemeClr val="tx1"/>
          </a:fontRef>
        </p:style>
      </p:cxnSp>
      <p:sp>
        <p:nvSpPr>
          <p:cNvPr id="10" name="TextBox 9"/>
          <p:cNvSpPr txBox="1"/>
          <p:nvPr/>
        </p:nvSpPr>
        <p:spPr>
          <a:xfrm>
            <a:off x="762000" y="381000"/>
            <a:ext cx="7620000" cy="707886"/>
          </a:xfrm>
          <a:prstGeom prst="rect">
            <a:avLst/>
          </a:prstGeom>
          <a:noFill/>
        </p:spPr>
        <p:txBody>
          <a:bodyPr wrap="square" rtlCol="0">
            <a:spAutoFit/>
          </a:bodyPr>
          <a:lstStyle/>
          <a:p>
            <a:pPr algn="ctr"/>
            <a:r>
              <a:rPr lang="en-US" sz="2000" b="1" cap="small" dirty="0" smtClean="0">
                <a:solidFill>
                  <a:schemeClr val="tx2"/>
                </a:solidFill>
                <a:latin typeface="Century" pitchFamily="18" charset="0"/>
                <a:cs typeface="Times New Roman" pitchFamily="18" charset="0"/>
              </a:rPr>
              <a:t>Lesson  16 – The Stock Market and the Economy:</a:t>
            </a:r>
          </a:p>
          <a:p>
            <a:pPr algn="ctr"/>
            <a:r>
              <a:rPr lang="en-US" sz="2000" b="1" cap="small" dirty="0" smtClean="0">
                <a:solidFill>
                  <a:schemeClr val="tx2"/>
                </a:solidFill>
                <a:latin typeface="Century" pitchFamily="18" charset="0"/>
                <a:cs typeface="Times New Roman" pitchFamily="18" charset="0"/>
              </a:rPr>
              <a:t>Can you Forecast the Future?</a:t>
            </a:r>
            <a:endParaRPr lang="en-US" sz="2000" b="1" cap="small" dirty="0">
              <a:solidFill>
                <a:schemeClr val="tx2"/>
              </a:solidFill>
              <a:latin typeface="Century" pitchFamily="18" charset="0"/>
              <a:cs typeface="Times New Roman" pitchFamily="18" charset="0"/>
            </a:endParaRPr>
          </a:p>
        </p:txBody>
      </p:sp>
      <p:sp>
        <p:nvSpPr>
          <p:cNvPr id="8" name="TextBox 7"/>
          <p:cNvSpPr txBox="1"/>
          <p:nvPr/>
        </p:nvSpPr>
        <p:spPr>
          <a:xfrm>
            <a:off x="0" y="0"/>
            <a:ext cx="1295400" cy="246221"/>
          </a:xfrm>
          <a:prstGeom prst="rect">
            <a:avLst/>
          </a:prstGeom>
          <a:noFill/>
        </p:spPr>
        <p:txBody>
          <a:bodyPr wrap="square" rtlCol="0">
            <a:spAutoFit/>
          </a:bodyPr>
          <a:lstStyle/>
          <a:p>
            <a:r>
              <a:rPr lang="en-US" sz="1000" cap="small" dirty="0" smtClean="0">
                <a:latin typeface="New Century Schlbk"/>
                <a:cs typeface="New Century Schlbk"/>
              </a:rPr>
              <a:t>Slide 16.4</a:t>
            </a:r>
            <a:endParaRPr lang="en-US" sz="1000" cap="small" dirty="0">
              <a:latin typeface="New Century Schlbk"/>
              <a:cs typeface="New Century Schlbk"/>
            </a:endParaRPr>
          </a:p>
        </p:txBody>
      </p:sp>
    </p:spTree>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1442</TotalTime>
  <Words>258</Words>
  <Application>Microsoft Macintosh PowerPoint</Application>
  <PresentationFormat>On-screen Show (4:3)</PresentationFormat>
  <Paragraphs>27</Paragraphs>
  <Slides>5</Slides>
  <Notes>0</Notes>
  <HiddenSlides>0</HiddenSlides>
  <MMClips>0</MMClips>
  <ScaleCrop>false</ScaleCrop>
  <HeadingPairs>
    <vt:vector size="4" baseType="variant">
      <vt:variant>
        <vt:lpstr>Theme</vt:lpstr>
      </vt:variant>
      <vt:variant>
        <vt:i4>1</vt:i4>
      </vt:variant>
      <vt:variant>
        <vt:lpstr>Slide Titles</vt:lpstr>
      </vt:variant>
      <vt:variant>
        <vt:i4>5</vt:i4>
      </vt:variant>
    </vt:vector>
  </HeadingPairs>
  <TitlesOfParts>
    <vt:vector size="6" baseType="lpstr">
      <vt:lpstr>Office Theme</vt:lpstr>
      <vt:lpstr>The Stock Market and the Economy: Can You Forecast the Future?</vt:lpstr>
      <vt:lpstr>A Business Cycle</vt:lpstr>
      <vt:lpstr>A Business Cycle (Cont.)</vt:lpstr>
      <vt:lpstr>How Do Stock Prices Affect the Economy?</vt:lpstr>
      <vt:lpstr>How Do Stock Prices Affect the Economy? (Cont.)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Carey</dc:creator>
  <cp:lastModifiedBy>Michelle Eilers</cp:lastModifiedBy>
  <cp:revision>119</cp:revision>
  <dcterms:created xsi:type="dcterms:W3CDTF">2012-09-12T16:50:05Z</dcterms:created>
  <dcterms:modified xsi:type="dcterms:W3CDTF">2012-09-25T17:55:51Z</dcterms:modified>
</cp:coreProperties>
</file>