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67" r:id="rId2"/>
    <p:sldId id="368" r:id="rId3"/>
    <p:sldId id="369" r:id="rId4"/>
    <p:sldId id="370" r:id="rId5"/>
    <p:sldId id="371" r:id="rId6"/>
    <p:sldId id="372" r:id="rId7"/>
    <p:sldId id="37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647" autoAdjust="0"/>
  </p:normalViewPr>
  <p:slideViewPr>
    <p:cSldViewPr>
      <p:cViewPr varScale="1">
        <p:scale>
          <a:sx n="141" d="100"/>
          <a:sy n="141" d="100"/>
        </p:scale>
        <p:origin x="-109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9008F-EC35-4884-8F0A-34069903515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891B6-D858-41E9-98ED-E997806190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00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38400"/>
            <a:ext cx="8229600" cy="368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6172200"/>
            <a:ext cx="8229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33400" y="6324600"/>
            <a:ext cx="807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i="0" kern="1200" cap="small" baseline="0" dirty="0" smtClean="0">
                <a:solidFill>
                  <a:schemeClr val="tx2"/>
                </a:solidFill>
                <a:latin typeface="Century" pitchFamily="18" charset="0"/>
                <a:ea typeface="+mn-ea"/>
                <a:cs typeface="Times New Roman" pitchFamily="18" charset="0"/>
              </a:rPr>
              <a:t>Learning, Earning, and Investing for a New Generation © Council for Economic Education, New York, NY</a:t>
            </a:r>
            <a:endParaRPr lang="en-US" sz="1100" b="0" i="0" cap="small" baseline="0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Century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Lucida Grande"/>
        <a:buChar char="■"/>
        <a:defRPr sz="20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30090"/>
            <a:ext cx="7772400" cy="1470025"/>
          </a:xfrm>
        </p:spPr>
        <p:txBody>
          <a:bodyPr>
            <a:normAutofit/>
          </a:bodyPr>
          <a:lstStyle/>
          <a:p>
            <a:r>
              <a:rPr lang="en-US" cap="small" dirty="0" smtClean="0">
                <a:solidFill>
                  <a:schemeClr val="tx2"/>
                </a:solidFill>
              </a:rPr>
              <a:t>Managing Risk</a:t>
            </a:r>
            <a:endParaRPr lang="en-US" cap="small" dirty="0">
              <a:solidFill>
                <a:schemeClr val="tx2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206186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09600" y="3052465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62000" y="15240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cap="small" dirty="0" smtClean="0">
                <a:solidFill>
                  <a:schemeClr val="tx2"/>
                </a:solidFill>
                <a:latin typeface="Century" pitchFamily="18" charset="0"/>
              </a:rPr>
              <a:t>Lesson 18</a:t>
            </a:r>
            <a:endParaRPr lang="en-US" sz="2400" cap="small" dirty="0">
              <a:solidFill>
                <a:schemeClr val="tx2"/>
              </a:solidFill>
              <a:latin typeface="Century" pitchFamily="18" charset="0"/>
            </a:endParaRPr>
          </a:p>
        </p:txBody>
      </p:sp>
      <p:pic>
        <p:nvPicPr>
          <p:cNvPr id="9" name="Picture 8" descr="4photo graphic-bl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104" y="3459480"/>
            <a:ext cx="6864096" cy="1722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It’s Risky Out There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57200" y="2103437"/>
            <a:ext cx="8229600" cy="414496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What’s the risk in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Having a breakfast sandwich and a hot drink at a fast-food restaurant before school?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Driving to school?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Listening to your music or texting friends during class time?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Playing tennis after school?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0" y="45273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18 – Managing Risk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18.1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Flipping Out Over the Cash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57200" y="1951037"/>
            <a:ext cx="8229600" cy="414496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Imagine that I have a brief case filled with $150,000 in cash.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Option One: You keep the cash.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You can have the $150,000 right now! No strings attached.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Option Two: Double or nothing.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Based on a double or nothing coin flip, you can have $0 if you lose the coin toss or $300,000 if you win.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Which option would you choose?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0" y="45273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18 – Managing Risk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18.2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Diversification Can Reduce Risk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57200" y="1951037"/>
            <a:ext cx="8229600" cy="4144963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en-US" dirty="0" smtClean="0">
                <a:latin typeface="B New Century Schlbk Bold"/>
                <a:cs typeface="B New Century Schlbk Bold"/>
              </a:rPr>
              <a:t>Diversification</a:t>
            </a:r>
            <a:r>
              <a:rPr lang="en-US" dirty="0" smtClean="0"/>
              <a:t> means replacing a single risk with a large number of smaller risks.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latin typeface="B New Century Schlbk Bold"/>
                <a:cs typeface="B New Century Schlbk Bold"/>
              </a:rPr>
              <a:t>Asset diversification </a:t>
            </a:r>
            <a:r>
              <a:rPr lang="en-US" dirty="0" smtClean="0"/>
              <a:t>means spreading your investment funds out over various investment options such as stocks, bonds, and mutual funds.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latin typeface="B New Century Schlbk Bold"/>
                <a:cs typeface="B New Century Schlbk Bold"/>
              </a:rPr>
              <a:t>Stock diversification </a:t>
            </a:r>
            <a:r>
              <a:rPr lang="en-US" dirty="0" smtClean="0"/>
              <a:t>means spreading stock ownership risks out over many companies of different sizes, in different sectors, and in different locations.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latin typeface="B New Century Schlbk Bold"/>
                <a:cs typeface="B New Century Schlbk Bold"/>
              </a:rPr>
              <a:t>Insurance diversification </a:t>
            </a:r>
            <a:r>
              <a:rPr lang="en-US" dirty="0" smtClean="0"/>
              <a:t>means spreading some of the other risks you face – arising from car accidents, theft, and fire – out over other insurance policy holders.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0" y="45273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18 – Managing Risk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18.3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Auto Insurance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57200" y="1951037"/>
            <a:ext cx="8229600" cy="414496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Auto insurance provides financial protection from losses due to an auto accident or other damage.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Types of auto insurance coverage: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latin typeface="B New Century Schlbk Bold"/>
                <a:cs typeface="B New Century Schlbk Bold"/>
              </a:rPr>
              <a:t>Collision</a:t>
            </a:r>
            <a:r>
              <a:rPr lang="en-US" dirty="0" smtClean="0"/>
              <a:t> provides for the repair or replacement of the car damaged in an accident.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latin typeface="B New Century Schlbk Bold"/>
                <a:cs typeface="B New Century Schlbk Bold"/>
              </a:rPr>
              <a:t>Liability</a:t>
            </a:r>
            <a:r>
              <a:rPr lang="en-US" dirty="0" smtClean="0"/>
              <a:t> covers the cost of property damage or injuries to others caused by the policy owner.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latin typeface="B New Century Schlbk Bold"/>
                <a:cs typeface="B New Century Schlbk Bold"/>
              </a:rPr>
              <a:t>Comprehensive</a:t>
            </a:r>
            <a:r>
              <a:rPr lang="en-US" dirty="0" smtClean="0"/>
              <a:t> covers the cost of damage to an auto as a result of fire, theft, or storms.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0" y="45273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18 – Managing Risk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18.4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Renters’, Health, and Disability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57200" y="1951037"/>
            <a:ext cx="8229600" cy="4144963"/>
          </a:xfrm>
        </p:spPr>
        <p:txBody>
          <a:bodyPr>
            <a:normAutofit fontScale="92500"/>
          </a:bodyPr>
          <a:lstStyle/>
          <a:p>
            <a:pPr>
              <a:spcAft>
                <a:spcPts val="600"/>
              </a:spcAft>
            </a:pPr>
            <a:r>
              <a:rPr lang="en-US" dirty="0" smtClean="0">
                <a:latin typeface="B New Century Schlbk Bold"/>
                <a:cs typeface="B New Century Schlbk Bold"/>
              </a:rPr>
              <a:t>Renters’ insurance </a:t>
            </a:r>
            <a:r>
              <a:rPr lang="en-US" dirty="0" smtClean="0"/>
              <a:t>provides financial protection in case of loss of personal possessions in a rental unit due to theft, fire, water damage, and so forth.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latin typeface="B New Century Schlbk Bold"/>
                <a:cs typeface="B New Century Schlbk Bold"/>
              </a:rPr>
              <a:t>Health insurance </a:t>
            </a:r>
            <a:r>
              <a:rPr lang="en-US" dirty="0" smtClean="0"/>
              <a:t>provides payment for certain health care costs.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Basic health covers office visits, lab work, hospital costs, and routine care up to a certain limit.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Major medical provides protection against catastrophic illness.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latin typeface="B New Century Schlbk Bold"/>
                <a:cs typeface="B New Century Schlbk Bold"/>
              </a:rPr>
              <a:t>Disability insurance </a:t>
            </a:r>
            <a:r>
              <a:rPr lang="en-US" dirty="0" smtClean="0"/>
              <a:t>provides income over a specified period of time when a person is ill or unable to work.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62000" y="45273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18 – Managing Risk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18.5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Life Insurance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57200" y="1951037"/>
            <a:ext cx="8229600" cy="414496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smtClean="0">
                <a:latin typeface="B New Century Schlbk Bold"/>
                <a:cs typeface="B New Century Schlbk Bold"/>
              </a:rPr>
              <a:t>Life insurance </a:t>
            </a:r>
            <a:r>
              <a:rPr lang="en-US" dirty="0" smtClean="0"/>
              <a:t>provides financial protection to dependents of the policy owner when the policy owner dies.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latin typeface="B New Century Schlbk Bold"/>
                <a:cs typeface="B New Century Schlbk Bold"/>
              </a:rPr>
              <a:t>Term life </a:t>
            </a:r>
            <a:r>
              <a:rPr lang="en-US" dirty="0" smtClean="0"/>
              <a:t>offers protection for a specified period of time. If you don’t die within that time, you don’t get the money (which is a good thing, remember?).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latin typeface="B New Century Schlbk Bold"/>
                <a:cs typeface="B New Century Schlbk Bold"/>
              </a:rPr>
              <a:t>Permanent life </a:t>
            </a:r>
            <a:r>
              <a:rPr lang="en-US" dirty="0" smtClean="0"/>
              <a:t>offers protection that remains in effect during the lifetime of the insured and acquires a cash value.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Or you can purchase a variable plan which combines both.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45273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18 – Managing Risk</a:t>
            </a:r>
            <a:endParaRPr lang="en-US" sz="2400" b="1" cap="small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small" dirty="0" smtClean="0">
                <a:latin typeface="New Century Schlbk"/>
                <a:cs typeface="New Century Schlbk"/>
              </a:rPr>
              <a:t>Slide 18.6</a:t>
            </a:r>
            <a:endParaRPr lang="en-US" sz="1000" cap="small" dirty="0"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1441</TotalTime>
  <Words>521</Words>
  <Application>Microsoft Macintosh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Managing Risk</vt:lpstr>
      <vt:lpstr>It’s Risky Out There</vt:lpstr>
      <vt:lpstr>Flipping Out Over the Cash</vt:lpstr>
      <vt:lpstr>Diversification Can Reduce Risk</vt:lpstr>
      <vt:lpstr>Auto Insurance</vt:lpstr>
      <vt:lpstr>Renters’, Health, and Disability</vt:lpstr>
      <vt:lpstr>Life Insurance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Carey</dc:creator>
  <cp:lastModifiedBy>Michelle Eilers</cp:lastModifiedBy>
  <cp:revision>118</cp:revision>
  <dcterms:created xsi:type="dcterms:W3CDTF">2012-09-12T16:50:05Z</dcterms:created>
  <dcterms:modified xsi:type="dcterms:W3CDTF">2012-09-25T17:54:05Z</dcterms:modified>
</cp:coreProperties>
</file>