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74" r:id="rId2"/>
    <p:sldId id="375" r:id="rId3"/>
    <p:sldId id="376" r:id="rId4"/>
    <p:sldId id="377" r:id="rId5"/>
    <p:sldId id="378" r:id="rId6"/>
    <p:sldId id="379" r:id="rId7"/>
    <p:sldId id="380" r:id="rId8"/>
    <p:sldId id="38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43" autoAdjust="0"/>
    <p:restoredTop sz="94647" autoAdjust="0"/>
  </p:normalViewPr>
  <p:slideViewPr>
    <p:cSldViewPr>
      <p:cViewPr varScale="1">
        <p:scale>
          <a:sx n="141" d="100"/>
          <a:sy n="141" d="100"/>
        </p:scale>
        <p:origin x="-109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09008F-EC35-4884-8F0A-34069903515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891B6-D858-41E9-98ED-E997806190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00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38400"/>
            <a:ext cx="8229600" cy="3687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6172200"/>
            <a:ext cx="8229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33400" y="6324600"/>
            <a:ext cx="8077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i="0" kern="1200" cap="small" baseline="0" dirty="0" smtClean="0">
                <a:solidFill>
                  <a:schemeClr val="tx2"/>
                </a:solidFill>
                <a:latin typeface="Century" pitchFamily="18" charset="0"/>
                <a:ea typeface="+mn-ea"/>
                <a:cs typeface="Times New Roman" pitchFamily="18" charset="0"/>
              </a:rPr>
              <a:t>Learning, Earning, and Investing for a New Generation © Council for Economic Education, New York, NY</a:t>
            </a:r>
            <a:endParaRPr lang="en-US" sz="1100" b="0" i="0" cap="small" baseline="0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Century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Lucida Grande"/>
        <a:buChar char="■"/>
        <a:defRPr sz="20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30090"/>
            <a:ext cx="7772400" cy="1470025"/>
          </a:xfrm>
        </p:spPr>
        <p:txBody>
          <a:bodyPr>
            <a:normAutofit/>
          </a:bodyPr>
          <a:lstStyle/>
          <a:p>
            <a:r>
              <a:rPr lang="en-US" cap="small" dirty="0" smtClean="0">
                <a:solidFill>
                  <a:schemeClr val="tx2"/>
                </a:solidFill>
              </a:rPr>
              <a:t>Investing Internationally</a:t>
            </a:r>
            <a:endParaRPr lang="en-US" cap="small" dirty="0">
              <a:solidFill>
                <a:schemeClr val="tx2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" y="2061865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09600" y="3052465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62000" y="15240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cap="small" dirty="0" smtClean="0">
                <a:solidFill>
                  <a:schemeClr val="tx2"/>
                </a:solidFill>
                <a:latin typeface="Century" pitchFamily="18" charset="0"/>
              </a:rPr>
              <a:t>Lesson 19</a:t>
            </a:r>
            <a:endParaRPr lang="en-US" sz="2400" cap="small" dirty="0">
              <a:solidFill>
                <a:schemeClr val="tx2"/>
              </a:solidFill>
              <a:latin typeface="Century" pitchFamily="18" charset="0"/>
            </a:endParaRPr>
          </a:p>
        </p:txBody>
      </p:sp>
      <p:pic>
        <p:nvPicPr>
          <p:cNvPr id="9" name="Picture 8" descr="4photo graphic-blk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104" y="3459480"/>
            <a:ext cx="6864096" cy="1722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The Benefits and Costs of Investing Internationally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2103437"/>
            <a:ext cx="4038600" cy="3992563"/>
          </a:xfrm>
        </p:spPr>
        <p:txBody>
          <a:bodyPr>
            <a:normAutofit fontScale="70000" lnSpcReduction="20000"/>
          </a:bodyPr>
          <a:lstStyle/>
          <a:p>
            <a:r>
              <a:rPr lang="en-US" sz="2900" dirty="0" smtClean="0">
                <a:latin typeface="B New Century Schlbk Bold"/>
                <a:cs typeface="B New Century Schlbk Bold"/>
              </a:rPr>
              <a:t>Benefits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latin typeface="BI New Century Schlbk BoldIt"/>
                <a:cs typeface="BI New Century Schlbk BoldIt"/>
              </a:rPr>
              <a:t>Diversification: </a:t>
            </a:r>
            <a:r>
              <a:rPr lang="en-US" dirty="0" smtClean="0"/>
              <a:t>Investors can spread risk by owning stocks or bonds of foreign businesses</a:t>
            </a:r>
          </a:p>
          <a:p>
            <a:pPr lvl="1"/>
            <a:r>
              <a:rPr lang="en-US" dirty="0" smtClean="0">
                <a:latin typeface="BI New Century Schlbk BoldIt"/>
                <a:cs typeface="BI New Century Schlbk BoldIt"/>
              </a:rPr>
              <a:t>Growth: </a:t>
            </a:r>
            <a:r>
              <a:rPr lang="en-US" dirty="0" smtClean="0"/>
              <a:t>Some foreign businesses may be growing faster than domestic businesses; this may be especially true for emerging markets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48200" y="2103437"/>
            <a:ext cx="4038600" cy="39925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B New Century Schlbk Bold"/>
                <a:cs typeface="B New Century Schlbk Bold"/>
              </a:rPr>
              <a:t>Costs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latin typeface="BI New Century Schlbk BoldIt"/>
                <a:cs typeface="BI New Century Schlbk BoldIt"/>
              </a:rPr>
              <a:t>Currency risk: </a:t>
            </a:r>
            <a:r>
              <a:rPr lang="en-US" dirty="0" smtClean="0"/>
              <a:t>Exchange-rate changes may mean losses or gains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latin typeface="BI New Century Schlbk BoldIt"/>
                <a:cs typeface="BI New Century Schlbk BoldIt"/>
              </a:rPr>
              <a:t>Instability: </a:t>
            </a:r>
            <a:r>
              <a:rPr lang="en-US" dirty="0" smtClean="0"/>
              <a:t>Businesses in emerging markets may experience unexpected economic or political changes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latin typeface="BI New Century Schlbk BoldIt"/>
                <a:cs typeface="BI New Century Schlbk BoldIt"/>
              </a:rPr>
              <a:t>Accounting standards: </a:t>
            </a:r>
            <a:r>
              <a:rPr lang="en-US" dirty="0" smtClean="0"/>
              <a:t>Some markets in other countries require less disclosure of information</a:t>
            </a:r>
          </a:p>
          <a:p>
            <a:pPr lvl="1"/>
            <a:r>
              <a:rPr lang="en-US" dirty="0" smtClean="0">
                <a:latin typeface="BI New Century Schlbk BoldIt"/>
                <a:cs typeface="BI New Century Schlbk BoldIt"/>
              </a:rPr>
              <a:t>Taxes: </a:t>
            </a:r>
            <a:r>
              <a:rPr lang="en-US" dirty="0" smtClean="0"/>
              <a:t>International investments may be taxed differently than domestic investments.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0" y="45273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19 – Investing Internationally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19.1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International Revenue for Selected</a:t>
            </a:r>
            <a:br>
              <a:rPr lang="en-US" sz="2800" b="0" dirty="0" smtClean="0">
                <a:latin typeface="B New Century Schlbk Bold"/>
                <a:cs typeface="B New Century Schlbk Bold"/>
              </a:rPr>
            </a:br>
            <a:r>
              <a:rPr lang="en-US" sz="2800" b="0" dirty="0" smtClean="0">
                <a:latin typeface="B New Century Schlbk Bold"/>
                <a:cs typeface="B New Century Schlbk Bold"/>
              </a:rPr>
              <a:t>U.S. Companies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7649863"/>
              </p:ext>
            </p:extLst>
          </p:nvPr>
        </p:nvGraphicFramePr>
        <p:xfrm>
          <a:off x="457200" y="2286000"/>
          <a:ext cx="8229600" cy="335280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140256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" pitchFamily="18" charset="0"/>
                        </a:rPr>
                        <a:t>Company Name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" pitchFamily="18" charset="0"/>
                        </a:rPr>
                        <a:t>Description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" pitchFamily="18" charset="0"/>
                        </a:rPr>
                        <a:t>2010 Revenues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" pitchFamily="18" charset="0"/>
                        </a:rPr>
                        <a:t>2010 percentage of revenues from international</a:t>
                      </a:r>
                      <a:r>
                        <a:rPr lang="en-US" sz="1600" baseline="0" dirty="0" smtClean="0">
                          <a:latin typeface="Century" pitchFamily="18" charset="0"/>
                        </a:rPr>
                        <a:t> markets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 anchor="ctr"/>
                </a:tc>
              </a:tr>
              <a:tr h="487559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" pitchFamily="18" charset="0"/>
                        </a:rPr>
                        <a:t>Coca-Cola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 anchor="ctr">
                    <a:solidFill>
                      <a:schemeClr val="tx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" pitchFamily="18" charset="0"/>
                        </a:rPr>
                        <a:t>Soft Drinks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 anchor="ctr">
                    <a:solidFill>
                      <a:schemeClr val="tx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" pitchFamily="18" charset="0"/>
                        </a:rPr>
                        <a:t>$35 Billion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 anchor="ctr">
                    <a:solidFill>
                      <a:schemeClr val="tx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" pitchFamily="18" charset="0"/>
                        </a:rPr>
                        <a:t>75%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 anchor="ctr">
                    <a:solidFill>
                      <a:schemeClr val="tx1">
                        <a:alpha val="0"/>
                      </a:schemeClr>
                    </a:solidFill>
                  </a:tcPr>
                </a:tc>
              </a:tr>
              <a:tr h="487559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" pitchFamily="18" charset="0"/>
                        </a:rPr>
                        <a:t>McDonald’s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 anchor="ctr"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" pitchFamily="18" charset="0"/>
                        </a:rPr>
                        <a:t>Fast Food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 anchor="ctr"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" pitchFamily="18" charset="0"/>
                        </a:rPr>
                        <a:t>$24 Billion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 anchor="ctr"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" pitchFamily="18" charset="0"/>
                        </a:rPr>
                        <a:t>60%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 anchor="ctr"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487559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" pitchFamily="18" charset="0"/>
                        </a:rPr>
                        <a:t>Pfizer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" pitchFamily="18" charset="0"/>
                        </a:rPr>
                        <a:t>Pharmaceuticals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" pitchFamily="18" charset="0"/>
                        </a:rPr>
                        <a:t>$43 Billion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" pitchFamily="18" charset="0"/>
                        </a:rPr>
                        <a:t>55%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487559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" pitchFamily="18" charset="0"/>
                        </a:rPr>
                        <a:t>Procter &amp; Gamble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 anchor="ctr"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" pitchFamily="18" charset="0"/>
                        </a:rPr>
                        <a:t>Consumer Products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 anchor="ctr"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" pitchFamily="18" charset="0"/>
                        </a:rPr>
                        <a:t>$79</a:t>
                      </a:r>
                      <a:r>
                        <a:rPr lang="en-US" sz="1600" baseline="0" dirty="0" smtClean="0">
                          <a:latin typeface="Century" pitchFamily="18" charset="0"/>
                        </a:rPr>
                        <a:t> Billion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 anchor="ctr"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" pitchFamily="18" charset="0"/>
                        </a:rPr>
                        <a:t>32%</a:t>
                      </a:r>
                      <a:endParaRPr lang="en-US" sz="1600" dirty="0">
                        <a:latin typeface="Century" pitchFamily="18" charset="0"/>
                      </a:endParaRPr>
                    </a:p>
                  </a:txBody>
                  <a:tcPr anchor="ctr"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0" y="45273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19 – Investing Internationally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19.2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Exchange Rate Examples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Converting dollars to yen</a:t>
            </a:r>
          </a:p>
          <a:p>
            <a:pPr lvl="1"/>
            <a:r>
              <a:rPr lang="en-US" dirty="0" smtClean="0"/>
              <a:t>1 U.S. dollar = 76.8 Japanese yen</a:t>
            </a:r>
          </a:p>
          <a:p>
            <a:pPr lvl="1"/>
            <a:r>
              <a:rPr lang="en-US" dirty="0" smtClean="0"/>
              <a:t>A Japanese company’s stock sells for 3,800 yen per share</a:t>
            </a:r>
          </a:p>
          <a:p>
            <a:pPr lvl="1"/>
            <a:r>
              <a:rPr lang="en-US" dirty="0" smtClean="0"/>
              <a:t>How many shares can be purchased with $10,000?</a:t>
            </a:r>
          </a:p>
          <a:p>
            <a:pPr lvl="1"/>
            <a:r>
              <a:rPr lang="en-US" dirty="0" smtClean="0"/>
              <a:t>$10,000</a:t>
            </a:r>
            <a:r>
              <a:rPr lang="en-US" dirty="0" smtClean="0">
                <a:latin typeface="Arial"/>
                <a:cs typeface="Arial"/>
              </a:rPr>
              <a:t> x </a:t>
            </a:r>
            <a:r>
              <a:rPr lang="en-US" dirty="0" smtClean="0"/>
              <a:t>(76.8 yen / $1) = 768,000 yen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768,000 yen / 3,800 yen per share = 202.1 shares</a:t>
            </a:r>
          </a:p>
          <a:p>
            <a:r>
              <a:rPr lang="en-US" dirty="0" smtClean="0"/>
              <a:t>Converting yen to dollars</a:t>
            </a:r>
          </a:p>
          <a:p>
            <a:pPr lvl="1"/>
            <a:r>
              <a:rPr lang="en-US" dirty="0" smtClean="0"/>
              <a:t>1 yen = 0.01 U.S. dollar</a:t>
            </a:r>
          </a:p>
          <a:p>
            <a:pPr lvl="1"/>
            <a:r>
              <a:rPr lang="en-US" dirty="0" smtClean="0"/>
              <a:t>A U.S. company’s stock sells for $80 per share</a:t>
            </a:r>
          </a:p>
          <a:p>
            <a:pPr lvl="1"/>
            <a:r>
              <a:rPr lang="en-US" dirty="0" smtClean="0"/>
              <a:t>How many shares can be purchased with 1,000,000 yen?</a:t>
            </a:r>
          </a:p>
          <a:p>
            <a:pPr lvl="1"/>
            <a:r>
              <a:rPr lang="en-US" dirty="0" smtClean="0"/>
              <a:t>1,000,000 yen</a:t>
            </a:r>
            <a:r>
              <a:rPr lang="en-US" dirty="0" smtClean="0">
                <a:latin typeface="Arial"/>
                <a:cs typeface="Arial"/>
              </a:rPr>
              <a:t> x </a:t>
            </a:r>
            <a:r>
              <a:rPr lang="en-US" dirty="0" smtClean="0"/>
              <a:t>($0.01 / yen) = $13,022</a:t>
            </a:r>
          </a:p>
          <a:p>
            <a:pPr lvl="1"/>
            <a:r>
              <a:rPr lang="en-US" dirty="0" smtClean="0"/>
              <a:t>$13,022 / $80 per share = 162.8 shares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0" y="45273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19 – Investing Internationally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19.3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Strong Dollar, Weak Dollar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267200"/>
          </a:xfrm>
        </p:spPr>
        <p:txBody>
          <a:bodyPr>
            <a:normAutofit fontScale="92500"/>
          </a:bodyPr>
          <a:lstStyle/>
          <a:p>
            <a:r>
              <a:rPr lang="en-US" sz="2600" dirty="0" smtClean="0"/>
              <a:t>What is a strong dollar?</a:t>
            </a:r>
          </a:p>
          <a:p>
            <a:pPr lvl="1"/>
            <a:r>
              <a:rPr lang="en-US" dirty="0" smtClean="0"/>
              <a:t>The value of the dollar rises compared to another currency, or more than one other.</a:t>
            </a:r>
          </a:p>
          <a:p>
            <a:pPr lvl="1"/>
            <a:r>
              <a:rPr lang="en-US" dirty="0" smtClean="0"/>
              <a:t>More foreign currency is necessary to purchase U.S. dollars.</a:t>
            </a:r>
          </a:p>
          <a:p>
            <a:pPr lvl="1"/>
            <a:r>
              <a:rPr lang="en-US" dirty="0" smtClean="0"/>
              <a:t>The value of the dollar is appreciating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267200"/>
          </a:xfrm>
        </p:spPr>
        <p:txBody>
          <a:bodyPr>
            <a:normAutofit fontScale="92500"/>
          </a:bodyPr>
          <a:lstStyle/>
          <a:p>
            <a:r>
              <a:rPr lang="en-US" sz="2600" dirty="0" smtClean="0"/>
              <a:t>What is a weak dollar?</a:t>
            </a:r>
          </a:p>
          <a:p>
            <a:pPr lvl="1"/>
            <a:r>
              <a:rPr lang="en-US" dirty="0" smtClean="0"/>
              <a:t>The value of the dollar falls compared to another currency, or more than one other.</a:t>
            </a:r>
          </a:p>
          <a:p>
            <a:pPr lvl="1"/>
            <a:r>
              <a:rPr lang="en-US" dirty="0" smtClean="0"/>
              <a:t>More U.S. dollars are necessary to purchase foreign currency.</a:t>
            </a:r>
          </a:p>
          <a:p>
            <a:pPr lvl="1"/>
            <a:r>
              <a:rPr lang="en-US" dirty="0" smtClean="0"/>
              <a:t>The value of the dollar is depreciating.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0" y="45273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19 – Investing Internationally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19.4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Exchange Rate Changes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Dollar appreciates</a:t>
            </a:r>
          </a:p>
          <a:p>
            <a:pPr lvl="1"/>
            <a:r>
              <a:rPr lang="en-US" dirty="0" smtClean="0"/>
              <a:t>Before appreciation: 1 U.S. dollar = 76.8 Japanese yen</a:t>
            </a:r>
          </a:p>
          <a:p>
            <a:pPr lvl="1"/>
            <a:r>
              <a:rPr lang="en-US" dirty="0" smtClean="0"/>
              <a:t>After appreciation: 1 U.S. dollar = 80.5 Japanese yen</a:t>
            </a:r>
          </a:p>
          <a:p>
            <a:pPr lvl="1"/>
            <a:r>
              <a:rPr lang="en-US" dirty="0" smtClean="0"/>
              <a:t>$1 buys more yen</a:t>
            </a:r>
          </a:p>
          <a:p>
            <a:pPr lvl="1"/>
            <a:r>
              <a:rPr lang="en-US" dirty="0" smtClean="0"/>
              <a:t>$10,000</a:t>
            </a:r>
            <a:r>
              <a:rPr lang="en-US" dirty="0" smtClean="0">
                <a:latin typeface="Arial"/>
                <a:cs typeface="Arial"/>
              </a:rPr>
              <a:t> x </a:t>
            </a:r>
            <a:r>
              <a:rPr lang="en-US" dirty="0" smtClean="0"/>
              <a:t>(80.5 yen / $1) = 805,000 yen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805,000 yen / 3,800 yen per share = 211.8 shares (202.1 when dollar was “weaker”)</a:t>
            </a:r>
          </a:p>
          <a:p>
            <a:r>
              <a:rPr lang="en-US" dirty="0" smtClean="0"/>
              <a:t>Dollar depreciates</a:t>
            </a:r>
          </a:p>
          <a:p>
            <a:pPr lvl="1"/>
            <a:r>
              <a:rPr lang="en-US" dirty="0" smtClean="0"/>
              <a:t>Before depreciation: 1 U.S. dollar = 76.8 Japanese yen</a:t>
            </a:r>
          </a:p>
          <a:p>
            <a:pPr lvl="1"/>
            <a:r>
              <a:rPr lang="en-US" dirty="0" smtClean="0"/>
              <a:t>After depreciation: 1 U.S. dollar = 70.5 Japanese yen</a:t>
            </a:r>
          </a:p>
          <a:p>
            <a:pPr lvl="1"/>
            <a:r>
              <a:rPr lang="en-US" dirty="0" smtClean="0"/>
              <a:t>$1 buys less yen</a:t>
            </a:r>
          </a:p>
          <a:p>
            <a:pPr lvl="1"/>
            <a:r>
              <a:rPr lang="en-US" dirty="0" smtClean="0"/>
              <a:t>$10,000 </a:t>
            </a:r>
            <a:r>
              <a:rPr lang="en-US" dirty="0" smtClean="0">
                <a:latin typeface="Arial"/>
                <a:cs typeface="Arial"/>
              </a:rPr>
              <a:t>x </a:t>
            </a:r>
            <a:r>
              <a:rPr lang="en-US" dirty="0" smtClean="0"/>
              <a:t>(70.5 yen / $1) = 705,000 yen</a:t>
            </a:r>
          </a:p>
          <a:p>
            <a:pPr lvl="1"/>
            <a:r>
              <a:rPr lang="en-US" dirty="0" smtClean="0"/>
              <a:t>705,000 yen / 3,800 yen per share = 185.5 shares (202.1 when dollar was “stronger”)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0" y="45273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19 – Investing Internationally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19.5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Strong Dollar Impact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267200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 smtClean="0"/>
              <a:t>Who is helped by a strong dollar?</a:t>
            </a:r>
          </a:p>
          <a:p>
            <a:pPr lvl="1"/>
            <a:r>
              <a:rPr lang="en-US" sz="2200" dirty="0" smtClean="0"/>
              <a:t>U.S. consumers: they pay less for foreign goods and services.</a:t>
            </a:r>
          </a:p>
          <a:p>
            <a:pPr lvl="1"/>
            <a:r>
              <a:rPr lang="en-US" sz="2200" dirty="0" smtClean="0"/>
              <a:t>U.S. investors who invest in companies in other nations: they pay less for foreign currency.</a:t>
            </a:r>
          </a:p>
          <a:p>
            <a:pPr lvl="1"/>
            <a:r>
              <a:rPr lang="en-US" sz="2200" dirty="0" smtClean="0"/>
              <a:t>U.S. importers: they can sell imported goods and services at lower prices.</a:t>
            </a:r>
            <a:endParaRPr lang="en-US" sz="2200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267200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 smtClean="0"/>
              <a:t>Who is hurt by a strong dollar?</a:t>
            </a:r>
          </a:p>
          <a:p>
            <a:pPr lvl="1"/>
            <a:r>
              <a:rPr lang="en-US" sz="2200" dirty="0" smtClean="0"/>
              <a:t>U.S. producers: they are competing with lower-priced imports.</a:t>
            </a:r>
          </a:p>
          <a:p>
            <a:pPr lvl="1"/>
            <a:r>
              <a:rPr lang="en-US" sz="2200" dirty="0" smtClean="0"/>
              <a:t>Foreign consumers: U.S. goods and services are more expensive for them to purchase.</a:t>
            </a:r>
          </a:p>
          <a:p>
            <a:pPr lvl="1"/>
            <a:r>
              <a:rPr lang="en-US" sz="2200" dirty="0" smtClean="0"/>
              <a:t>U.S. exporters: American goods and services become more expensive for foreign consumers.</a:t>
            </a:r>
            <a:endParaRPr lang="en-US" sz="22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0" y="45273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19 – Investing Internationally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19.5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Weak Dollar Impact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648200" y="1752600"/>
            <a:ext cx="4038600" cy="4267200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 smtClean="0"/>
              <a:t>Who is hurt by a weak dollar?</a:t>
            </a:r>
          </a:p>
          <a:p>
            <a:pPr lvl="1"/>
            <a:r>
              <a:rPr lang="en-US" sz="2200" dirty="0" smtClean="0"/>
              <a:t>U.S. consumers: they pay more for foreign goods and services.</a:t>
            </a:r>
          </a:p>
          <a:p>
            <a:pPr lvl="1"/>
            <a:r>
              <a:rPr lang="en-US" sz="2200" dirty="0" smtClean="0"/>
              <a:t>U.S. investors who invest in companies in other nations: the price of foreign currency increases.</a:t>
            </a:r>
          </a:p>
          <a:p>
            <a:pPr lvl="1"/>
            <a:r>
              <a:rPr lang="en-US" sz="2200" dirty="0" smtClean="0"/>
              <a:t>Foreign exporters: the prices of foreign goods and services are higher.</a:t>
            </a:r>
            <a:endParaRPr lang="en-US" sz="2200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533400" y="1752600"/>
            <a:ext cx="4038600" cy="4267200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 smtClean="0"/>
              <a:t>Who is helped by a weak dollar?</a:t>
            </a:r>
          </a:p>
          <a:p>
            <a:pPr lvl="1"/>
            <a:r>
              <a:rPr lang="en-US" sz="2200" dirty="0" smtClean="0"/>
              <a:t>U.S. producers: they are competing with higher-priced imports.</a:t>
            </a:r>
          </a:p>
          <a:p>
            <a:pPr lvl="1"/>
            <a:r>
              <a:rPr lang="en-US" sz="2200" dirty="0" smtClean="0"/>
              <a:t>Foreign consumers: U.S. goods and services are less expensive for them to purchase.</a:t>
            </a:r>
          </a:p>
          <a:p>
            <a:pPr lvl="1"/>
            <a:r>
              <a:rPr lang="en-US" sz="2200" dirty="0" smtClean="0"/>
              <a:t>U.S. exporters: American goods and services become less expensive for foreign consumers.</a:t>
            </a:r>
            <a:endParaRPr lang="en-US" sz="22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273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19 – Investing Internationally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19.6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1441</TotalTime>
  <Words>739</Words>
  <Application>Microsoft Macintosh PowerPoint</Application>
  <PresentationFormat>On-screen Show (4:3)</PresentationFormat>
  <Paragraphs>99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Investing Internationally</vt:lpstr>
      <vt:lpstr>The Benefits and Costs of Investing Internationally</vt:lpstr>
      <vt:lpstr>International Revenue for Selected U.S. Companies</vt:lpstr>
      <vt:lpstr>Exchange Rate Examples</vt:lpstr>
      <vt:lpstr>Strong Dollar, Weak Dollar</vt:lpstr>
      <vt:lpstr>Exchange Rate Changes</vt:lpstr>
      <vt:lpstr>Strong Dollar Impact</vt:lpstr>
      <vt:lpstr>Weak Dollar Impact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Carey</dc:creator>
  <cp:lastModifiedBy>Michelle Eilers</cp:lastModifiedBy>
  <cp:revision>118</cp:revision>
  <dcterms:created xsi:type="dcterms:W3CDTF">2012-09-12T16:50:05Z</dcterms:created>
  <dcterms:modified xsi:type="dcterms:W3CDTF">2012-09-25T17:53:13Z</dcterms:modified>
</cp:coreProperties>
</file>